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5" r:id="rId3"/>
    <p:sldId id="270" r:id="rId4"/>
    <p:sldId id="313" r:id="rId5"/>
    <p:sldId id="278" r:id="rId6"/>
    <p:sldId id="279" r:id="rId7"/>
    <p:sldId id="280" r:id="rId8"/>
    <p:sldId id="282" r:id="rId9"/>
    <p:sldId id="283" r:id="rId10"/>
    <p:sldId id="284" r:id="rId11"/>
    <p:sldId id="310" r:id="rId12"/>
    <p:sldId id="287" r:id="rId13"/>
    <p:sldId id="289" r:id="rId14"/>
    <p:sldId id="321" r:id="rId15"/>
    <p:sldId id="302" r:id="rId16"/>
    <p:sldId id="291" r:id="rId17"/>
    <p:sldId id="274" r:id="rId18"/>
    <p:sldId id="271" r:id="rId19"/>
    <p:sldId id="314" r:id="rId20"/>
    <p:sldId id="264" r:id="rId21"/>
    <p:sldId id="327" r:id="rId22"/>
    <p:sldId id="328" r:id="rId23"/>
    <p:sldId id="292" r:id="rId24"/>
    <p:sldId id="293" r:id="rId25"/>
    <p:sldId id="269" r:id="rId26"/>
    <p:sldId id="311" r:id="rId27"/>
    <p:sldId id="319" r:id="rId28"/>
    <p:sldId id="320" r:id="rId29"/>
    <p:sldId id="294" r:id="rId30"/>
    <p:sldId id="301" r:id="rId31"/>
    <p:sldId id="300" r:id="rId32"/>
    <p:sldId id="329" r:id="rId33"/>
    <p:sldId id="296" r:id="rId34"/>
    <p:sldId id="331" r:id="rId35"/>
    <p:sldId id="312" r:id="rId36"/>
    <p:sldId id="323" r:id="rId37"/>
    <p:sldId id="315" r:id="rId38"/>
    <p:sldId id="330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700"/>
    <a:srgbClr val="BEBC00"/>
    <a:srgbClr val="FFFC00"/>
    <a:srgbClr val="0432FF"/>
    <a:srgbClr val="FFC4BA"/>
    <a:srgbClr val="CEF6FF"/>
    <a:srgbClr val="D5F4C8"/>
    <a:srgbClr val="B3D0A9"/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3" autoAdjust="0"/>
    <p:restoredTop sz="95786" autoAdjust="0"/>
  </p:normalViewPr>
  <p:slideViewPr>
    <p:cSldViewPr>
      <p:cViewPr>
        <p:scale>
          <a:sx n="145" d="100"/>
          <a:sy n="145" d="100"/>
        </p:scale>
        <p:origin x="1504" y="10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200" d="100"/>
          <a:sy n="200" d="100"/>
        </p:scale>
        <p:origin x="2400" y="-2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4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</a:t>
            </a:r>
            <a:r>
              <a:rPr lang="en-US" baseline="0"/>
              <a:t> en infer</a:t>
            </a:r>
            <a:r>
              <a:rPr lang="es-ES" baseline="0"/>
              <a:t>ència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Mencionar projectes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5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1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2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Enfasis en trade-offs I com trobar punt optim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3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Reenfocar SoA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9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9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Moure a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1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931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the sub 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2931" y="345047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06-09-2017</a:t>
            </a:r>
            <a:endParaRPr lang="nl-NL" sz="1200" b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12931" y="3803658"/>
            <a:ext cx="4791117" cy="947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None/>
              <a:defRPr sz="2800" b="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Author:</a:t>
            </a:r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Francesc Wilhelmi</a:t>
            </a:r>
          </a:p>
          <a:p>
            <a:r>
              <a:rPr lang="nl-NL" sz="20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Supervisors: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Boris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Cristina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Cano</a:t>
            </a:r>
            <a:r>
              <a:rPr lang="nl-NL" sz="20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&amp; Anders </a:t>
            </a:r>
            <a:r>
              <a:rPr lang="nl-NL" sz="2000" baseline="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endParaRPr lang="nl-NL" sz="32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nl-NL" sz="3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9" b="44717"/>
          <a:stretch/>
        </p:blipFill>
        <p:spPr>
          <a:xfrm>
            <a:off x="5207470" y="3450475"/>
            <a:ext cx="3936530" cy="13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0472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729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5976" y="1995686"/>
            <a:ext cx="4680520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600" b="1" baseline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edit the title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71750"/>
            <a:ext cx="5760720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1194146"/>
            <a:ext cx="8748000" cy="34658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imes New Roman" charset="0"/>
                <a:ea typeface="Times New Roman" charset="0"/>
                <a:cs typeface="Times New Roman" charset="0"/>
              </a:defRPr>
            </a:lvl1pPr>
            <a:lvl2pPr>
              <a:defRPr sz="2000"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000"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000"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000"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31990"/>
            <a:ext cx="443268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" y="-19613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7877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Click to edit the header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9728" r="79767" b="12479"/>
          <a:stretch/>
        </p:blipFill>
        <p:spPr>
          <a:xfrm>
            <a:off x="8604448" y="4640294"/>
            <a:ext cx="411836" cy="4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rgbClr val="FF0000"/>
        </a:buClr>
        <a:buFont typeface="Lucida Sans Unicode" pitchFamily="34" charset="0"/>
        <a:buChar char="▶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Relationship Id="rId7" Type="http://schemas.openxmlformats.org/officeDocument/2006/relationships/image" Target="../media/image48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n-upf/Komondor" TargetMode="External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6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604693" cy="1102519"/>
          </a:xfrm>
        </p:spPr>
        <p:txBody>
          <a:bodyPr/>
          <a:lstStyle/>
          <a:p>
            <a:r>
              <a:rPr lang="en-US" dirty="0"/>
              <a:t>Reinforcement Learning to Enhance Spatial Reuse in Dense Wireless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1" y="2320746"/>
            <a:ext cx="8312194" cy="539036"/>
          </a:xfrm>
        </p:spPr>
        <p:txBody>
          <a:bodyPr/>
          <a:lstStyle/>
          <a:p>
            <a:r>
              <a:rPr lang="en-US" dirty="0"/>
              <a:t>a 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3658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not optimal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dense environment. Leads to coexistence issues such as Hidden or Exposed terminal problems. The overall throughput is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compromised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2412" y="1987326"/>
            <a:ext cx="2583023" cy="338554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s-ES" sz="1600" dirty="0">
                <a:latin typeface="Times New Roman" charset="0"/>
                <a:ea typeface="Times New Roman" charset="0"/>
                <a:cs typeface="Times New Roman" charset="0"/>
              </a:rPr>
              <a:t>osed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562" y="1987326"/>
            <a:ext cx="2589073" cy="338554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Hidden Terminal 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1832" y="2402531"/>
            <a:ext cx="25836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sense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not affected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number of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parallel transmissions decreases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296" y="2402530"/>
            <a:ext cx="2583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Transmitters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do not sense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Receivers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affected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by interferring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collisions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increases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6127" y="1507762"/>
            <a:ext cx="2952328" cy="3008204"/>
            <a:chOff x="107504" y="1555993"/>
            <a:chExt cx="2952328" cy="3008204"/>
          </a:xfrm>
        </p:grpSpPr>
        <p:grpSp>
          <p:nvGrpSpPr>
            <p:cNvPr id="63" name="Group 62"/>
            <p:cNvGrpSpPr/>
            <p:nvPr/>
          </p:nvGrpSpPr>
          <p:grpSpPr>
            <a:xfrm>
              <a:off x="107504" y="1555993"/>
              <a:ext cx="2952328" cy="3008204"/>
              <a:chOff x="107504" y="1555993"/>
              <a:chExt cx="2952328" cy="3008204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07504" y="1555993"/>
                <a:ext cx="2952328" cy="3008204"/>
                <a:chOff x="-86051" y="1637233"/>
                <a:chExt cx="2952328" cy="3008204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-86051" y="1637233"/>
                  <a:ext cx="2952328" cy="3008204"/>
                  <a:chOff x="29713" y="1637233"/>
                  <a:chExt cx="2952328" cy="3008204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29713" y="1725270"/>
                    <a:ext cx="2952328" cy="2920167"/>
                    <a:chOff x="29713" y="1581254"/>
                    <a:chExt cx="2952328" cy="2920167"/>
                  </a:xfrm>
                </p:grpSpPr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29713" y="1581254"/>
                      <a:ext cx="2952328" cy="2799928"/>
                      <a:chOff x="29713" y="1581254"/>
                      <a:chExt cx="2952328" cy="2799928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209630" y="1581254"/>
                        <a:ext cx="2772411" cy="2799928"/>
                        <a:chOff x="-500081" y="1788841"/>
                        <a:chExt cx="2772411" cy="2799928"/>
                      </a:xfrm>
                    </p:grpSpPr>
                    <p:grpSp>
                      <p:nvGrpSpPr>
                        <p:cNvPr id="13" name="Group 12"/>
                        <p:cNvGrpSpPr/>
                        <p:nvPr/>
                      </p:nvGrpSpPr>
                      <p:grpSpPr>
                        <a:xfrm>
                          <a:off x="-500081" y="1788841"/>
                          <a:ext cx="2772411" cy="2799928"/>
                          <a:chOff x="-500081" y="1788841"/>
                          <a:chExt cx="2772411" cy="2799928"/>
                        </a:xfrm>
                      </p:grpSpPr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>
                            <a:off x="1056578" y="3445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0B050">
                              <a:alpha val="12000"/>
                            </a:srgbClr>
                          </a:solidFill>
                          <a:ln w="3175">
                            <a:solidFill>
                              <a:srgbClr val="00B05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/>
                          <p:cNvGrpSpPr/>
                          <p:nvPr/>
                        </p:nvGrpSpPr>
                        <p:grpSpPr>
                          <a:xfrm>
                            <a:off x="-500081" y="1788841"/>
                            <a:ext cx="2772411" cy="1969246"/>
                            <a:chOff x="-566079" y="1970534"/>
                            <a:chExt cx="2772411" cy="1969246"/>
                          </a:xfrm>
                        </p:grpSpPr>
                        <p:sp>
                          <p:nvSpPr>
                            <p:cNvPr id="19" name="TextBox 18"/>
                            <p:cNvSpPr txBox="1"/>
                            <p:nvPr/>
                          </p:nvSpPr>
                          <p:spPr>
                            <a:xfrm>
                              <a:off x="-566079" y="2413259"/>
                              <a:ext cx="1369788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1200" i="1" dirty="0" smtClean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a:t>Exposed Terminal Problem</a:t>
                              </a:r>
                              <a:endParaRPr lang="en-US" sz="1200" i="1">
                                <a:latin typeface="Times New Roman" charset="0"/>
                                <a:ea typeface="Times New Roman" charset="0"/>
                                <a:cs typeface="Times New Roman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20" name="Group 19"/>
                            <p:cNvGrpSpPr/>
                            <p:nvPr/>
                          </p:nvGrpSpPr>
                          <p:grpSpPr>
                            <a:xfrm>
                              <a:off x="325383" y="1970534"/>
                              <a:ext cx="1880949" cy="1969246"/>
                              <a:chOff x="325383" y="1970534"/>
                              <a:chExt cx="1880949" cy="1969246"/>
                            </a:xfrm>
                          </p:grpSpPr>
                          <p:grpSp>
                            <p:nvGrpSpPr>
                              <p:cNvPr id="23" name="Group 22"/>
                              <p:cNvGrpSpPr/>
                              <p:nvPr/>
                            </p:nvGrpSpPr>
                            <p:grpSpPr>
                              <a:xfrm>
                                <a:off x="325383" y="1970534"/>
                                <a:ext cx="1880949" cy="1969246"/>
                                <a:chOff x="191297" y="2240048"/>
                                <a:chExt cx="1880949" cy="1969246"/>
                              </a:xfrm>
                            </p:grpSpPr>
                            <p:sp>
                              <p:nvSpPr>
                                <p:cNvPr id="26" name="Oval 25"/>
                                <p:cNvSpPr/>
                                <p:nvPr/>
                              </p:nvSpPr>
                              <p:spPr>
                                <a:xfrm>
                                  <a:off x="586711" y="2240048"/>
                                  <a:ext cx="1143744" cy="1143744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>
                                    <a:alpha val="16000"/>
                                  </a:srgbClr>
                                </a:solidFill>
                                <a:ln w="3175">
                                  <a:solidFill>
                                    <a:srgbClr val="FF000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grpSp>
                              <p:nvGrpSpPr>
                                <p:cNvPr id="25" name="Group 24"/>
                                <p:cNvGrpSpPr/>
                                <p:nvPr/>
                              </p:nvGrpSpPr>
                              <p:grpSpPr>
                                <a:xfrm>
                                  <a:off x="191297" y="2700347"/>
                                  <a:ext cx="1880949" cy="1508947"/>
                                  <a:chOff x="246842" y="2570178"/>
                                  <a:chExt cx="1880949" cy="1508947"/>
                                </a:xfrm>
                              </p:grpSpPr>
                              <p:sp>
                                <p:nvSpPr>
                                  <p:cNvPr id="28" name="Oval 27"/>
                                  <p:cNvSpPr/>
                                  <p:nvPr/>
                                </p:nvSpPr>
                                <p:spPr>
                                  <a:xfrm>
                                    <a:off x="246842" y="2935381"/>
                                    <a:ext cx="1143744" cy="114374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432FF">
                                      <a:alpha val="18000"/>
                                    </a:srgbClr>
                                  </a:solidFill>
                                  <a:ln w="3175">
                                    <a:solidFill>
                                      <a:srgbClr val="0432FF"/>
                                    </a:solidFill>
                                    <a:prstDash val="solid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29" name="TextBox 28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417972" y="2570178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FF0000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1</a:t>
                                    </a:r>
                                    <a:endParaRPr lang="en-US" sz="1400">
                                      <a:solidFill>
                                        <a:srgbClr val="FF0000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0" name="TextBox 29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302671" y="3420826"/>
                                    <a:ext cx="709819" cy="30777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1400" dirty="0" smtClean="0">
                                        <a:solidFill>
                                          <a:srgbClr val="0432FF"/>
                                        </a:solidFill>
                                        <a:latin typeface="Times New Roman" charset="0"/>
                                        <a:ea typeface="Times New Roman" charset="0"/>
                                        <a:cs typeface="Times New Roman" charset="0"/>
                                      </a:rPr>
                                      <a:t>STA 2</a:t>
                                    </a:r>
                                    <a:endParaRPr lang="en-US" sz="1400">
                                      <a:solidFill>
                                        <a:srgbClr val="0432FF"/>
                                      </a:solidFill>
                                      <a:latin typeface="Times New Roman" charset="0"/>
                                      <a:ea typeface="Times New Roman" charset="0"/>
                                      <a:cs typeface="Times New Roman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4" name="TextBox 23"/>
                              <p:cNvSpPr txBox="1"/>
                              <p:nvPr/>
                            </p:nvSpPr>
                            <p:spPr>
                              <a:xfrm>
                                <a:off x="780096" y="2238821"/>
                                <a:ext cx="709819" cy="30777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Times New Roman" charset="0"/>
                                    <a:ea typeface="Times New Roman" charset="0"/>
                                    <a:cs typeface="Times New Roman" charset="0"/>
                                  </a:rPr>
                                  <a:t>AP 1</a:t>
                                </a: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4" name="Picture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36103" y="2065857"/>
                          <a:ext cx="107286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Picture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97509" y="3195328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" name="Picture 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prstClr val="black"/>
                            <a:srgbClr val="FF0000">
                              <a:tint val="45000"/>
                              <a:satMod val="400000"/>
                            </a:srgbClr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6608" y="1960827"/>
                          <a:ext cx="375500" cy="3755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3" name="Picture 32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39202" y="3212866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1445401" y="3489818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STA 3</a:t>
                        </a:r>
                        <a:endPara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1115616" y="2715766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2</a:t>
                        </a:r>
                      </a:p>
                    </p:txBody>
                  </p:sp>
                  <p:pic>
                    <p:nvPicPr>
                      <p:cNvPr id="36" name="Picture 35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432FF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52101" y="2751649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2056720" y="3967553"/>
                        <a:ext cx="70981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>
                            <a:solidFill>
                              <a:srgbClr val="00B05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AP 3</a:t>
                        </a:r>
                      </a:p>
                    </p:txBody>
                  </p:sp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00B050">
                            <a:tint val="45000"/>
                            <a:satMod val="400000"/>
                          </a:srgb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291172" y="3589601"/>
                        <a:ext cx="107286" cy="3755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29713" y="3279437"/>
                        <a:ext cx="136978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i="1" dirty="0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a:t>Hidden Terminal Problem</a:t>
                        </a:r>
                        <a:endParaRPr lang="en-US" sz="1200" i="1"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</p:grp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91091" y="4270589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tx power /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p:grpSp>
              <p:sp>
                <p:nvSpPr>
                  <p:cNvPr id="49" name="Oval 48"/>
                  <p:cNvSpPr/>
                  <p:nvPr/>
                </p:nvSpPr>
                <p:spPr>
                  <a:xfrm>
                    <a:off x="1622932" y="2889315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1351791" y="3101481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00B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2052412" y="1637233"/>
                    <a:ext cx="899699" cy="885175"/>
                  </a:xfrm>
                  <a:prstGeom prst="ellipse">
                    <a:avLst/>
                  </a:prstGeom>
                  <a:noFill/>
                  <a:ln w="317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2525" y="4135068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2525" y="4265617"/>
                  <a:ext cx="216024" cy="0"/>
                </a:xfrm>
                <a:prstGeom prst="line">
                  <a:avLst/>
                </a:prstGeom>
                <a:ln w="6350">
                  <a:solidFill>
                    <a:srgbClr val="0432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237545" y="4011910"/>
                  <a:ext cx="9085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Data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8526" y="4145749"/>
                  <a:ext cx="12471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Carrier sense range</a:t>
                  </a:r>
                  <a:endParaRPr lang="en-US" sz="1000" i="1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210538" y="3968172"/>
                <a:ext cx="1331640" cy="2988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300905" y="2599523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969877" y="3433679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702161" y="176996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647190" y="1563639"/>
            <a:ext cx="2185140" cy="2952327"/>
            <a:chOff x="4647190" y="1563639"/>
            <a:chExt cx="2185140" cy="2952327"/>
          </a:xfrm>
        </p:grpSpPr>
        <p:grpSp>
          <p:nvGrpSpPr>
            <p:cNvPr id="22" name="Group 21"/>
            <p:cNvGrpSpPr/>
            <p:nvPr/>
          </p:nvGrpSpPr>
          <p:grpSpPr>
            <a:xfrm>
              <a:off x="4674142" y="1563639"/>
              <a:ext cx="2130106" cy="2952327"/>
              <a:chOff x="4674142" y="1563639"/>
              <a:chExt cx="2130106" cy="295232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676438" y="1923678"/>
                <a:ext cx="2101759" cy="2592288"/>
              </a:xfrm>
              <a:prstGeom prst="rect">
                <a:avLst/>
              </a:prstGeom>
              <a:solidFill>
                <a:srgbClr val="FFFF00">
                  <a:alpha val="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6438" y="1563639"/>
                <a:ext cx="2101759" cy="307777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transmissions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74142" y="1956150"/>
                <a:ext cx="210405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interference area</a:t>
                </a:r>
              </a:p>
              <a:p>
                <a:pPr marL="177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  <a:endParaRPr lang="en-US" sz="1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723488" y="4123988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Omnidirectional transmission</a:t>
                </a:r>
                <a:endParaRPr lang="en-US" sz="1400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731600" y="4119671"/>
                <a:ext cx="10726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 dirty="0">
                    <a:latin typeface="Times New Roman" charset="0"/>
                    <a:ea typeface="Times New Roman" charset="0"/>
                    <a:cs typeface="Times New Roman" charset="0"/>
                  </a:rPr>
                  <a:t>Directional transmission</a:t>
                </a: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4647190" y="2726799"/>
              <a:ext cx="2185140" cy="1413755"/>
              <a:chOff x="5220373" y="4645320"/>
              <a:chExt cx="2185140" cy="1413755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5351787" y="4645320"/>
                <a:ext cx="2053726" cy="1413755"/>
                <a:chOff x="5531187" y="4282111"/>
                <a:chExt cx="2053726" cy="1413755"/>
              </a:xfrm>
            </p:grpSpPr>
            <p:pic>
              <p:nvPicPr>
                <p:cNvPr id="155" name="Picture 15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582" y="4939251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56" name="Oval 155"/>
                <p:cNvSpPr/>
                <p:nvPr/>
              </p:nvSpPr>
              <p:spPr>
                <a:xfrm>
                  <a:off x="5531187" y="4810079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6026" y="5220878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58" name="Picture 1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4790" y="4518842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59" name="Picture 158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965" y="4421149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60" name="Oval 159"/>
                <p:cNvSpPr/>
                <p:nvPr/>
              </p:nvSpPr>
              <p:spPr>
                <a:xfrm>
                  <a:off x="5850737" y="4394721"/>
                  <a:ext cx="639477" cy="601325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5705358" y="4519052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96482" y="4626774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5818902" y="5418867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595" y="498348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67" name="Oval 166"/>
                <p:cNvSpPr/>
                <p:nvPr/>
              </p:nvSpPr>
              <p:spPr>
                <a:xfrm rot="3691408">
                  <a:off x="6473251" y="5142786"/>
                  <a:ext cx="656752" cy="236268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9039" y="5265114"/>
                  <a:ext cx="290900" cy="284180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7803" y="4563078"/>
                  <a:ext cx="83114" cy="28418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5978" y="4465385"/>
                  <a:ext cx="294147" cy="294147"/>
                </a:xfrm>
                <a:prstGeom prst="rect">
                  <a:avLst/>
                </a:prstGeom>
              </p:spPr>
            </p:pic>
            <p:sp>
              <p:nvSpPr>
                <p:cNvPr id="171" name="Oval 170"/>
                <p:cNvSpPr/>
                <p:nvPr/>
              </p:nvSpPr>
              <p:spPr>
                <a:xfrm rot="19542126">
                  <a:off x="6871196" y="4543225"/>
                  <a:ext cx="639477" cy="195533"/>
                </a:xfrm>
                <a:prstGeom prst="ellipse">
                  <a:avLst/>
                </a:prstGeom>
                <a:noFill/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6813465" y="4775134"/>
                  <a:ext cx="547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6908759" y="4282111"/>
                  <a:ext cx="67615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FF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95805" y="4960709"/>
                  <a:ext cx="5498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1</a:t>
                  </a: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6905056" y="5284469"/>
                  <a:ext cx="651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STA 1</a:t>
                  </a:r>
                  <a:endPara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77" name="TextBox 176"/>
              <p:cNvSpPr txBox="1"/>
              <p:nvPr/>
            </p:nvSpPr>
            <p:spPr>
              <a:xfrm>
                <a:off x="5220373" y="5322178"/>
                <a:ext cx="5498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1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49626" y="1563640"/>
            <a:ext cx="2131874" cy="2985755"/>
            <a:chOff x="149626" y="1563640"/>
            <a:chExt cx="2131874" cy="2985755"/>
          </a:xfrm>
        </p:grpSpPr>
        <p:sp>
          <p:nvSpPr>
            <p:cNvPr id="5" name="Rectangle 4"/>
            <p:cNvSpPr/>
            <p:nvPr/>
          </p:nvSpPr>
          <p:spPr>
            <a:xfrm>
              <a:off x="149626" y="1563640"/>
              <a:ext cx="2101759" cy="307777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TPC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1923" y="1923678"/>
              <a:ext cx="2101759" cy="2592288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0921" y="1951221"/>
              <a:ext cx="2019167" cy="131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Decrease the transmission area</a:t>
              </a:r>
            </a:p>
            <a:p>
              <a:pPr marL="237600" lvl="2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Increase the number of parallel transmissions</a:t>
              </a:r>
            </a:p>
            <a:p>
              <a:pPr marL="141750" indent="-141750">
                <a:buFont typeface="Arial" charset="0"/>
                <a:buChar char="•"/>
              </a:pP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Increase the transmission area</a:t>
              </a:r>
            </a:p>
            <a:p>
              <a:pPr marL="238950" lvl="1" indent="-141750">
                <a:buFont typeface="Arial" charset="0"/>
                <a:buChar char="•"/>
              </a:pPr>
              <a:r>
                <a:rPr lang="en-US" sz="1050" dirty="0">
                  <a:latin typeface="Times New Roman" charset="0"/>
                  <a:ea typeface="Times New Roman" charset="0"/>
                  <a:cs typeface="Times New Roman" charset="0"/>
                </a:rPr>
                <a:t>Allow farther transmissions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64422" y="3309045"/>
              <a:ext cx="1946419" cy="1085692"/>
              <a:chOff x="2504851" y="3310858"/>
              <a:chExt cx="1946419" cy="1085692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3471227" y="3310858"/>
                <a:ext cx="980043" cy="943144"/>
                <a:chOff x="1652669" y="3177061"/>
                <a:chExt cx="1265062" cy="1246218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1652669" y="3177061"/>
                  <a:ext cx="1265062" cy="1246218"/>
                </a:xfrm>
                <a:prstGeom prst="ellipse">
                  <a:avLst/>
                </a:prstGeom>
                <a:solidFill>
                  <a:schemeClr val="accent6">
                    <a:lumMod val="50000"/>
                    <a:alpha val="12000"/>
                  </a:schemeClr>
                </a:solidFill>
                <a:ln w="317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963394" y="3859295"/>
                  <a:ext cx="709820" cy="406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AP 2</a:t>
                  </a: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3031" y="3562420"/>
                  <a:ext cx="107285" cy="375500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/>
              <p:cNvSpPr txBox="1"/>
              <p:nvPr/>
            </p:nvSpPr>
            <p:spPr>
              <a:xfrm>
                <a:off x="2504851" y="4165718"/>
                <a:ext cx="11208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tx power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V="1">
                <a:off x="3339097" y="4057399"/>
                <a:ext cx="226300" cy="1966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61" y="3440484"/>
              <a:ext cx="290900" cy="28418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427656" y="3218961"/>
              <a:ext cx="646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2</a:t>
              </a:r>
              <a:endParaRPr lang="en-US" sz="140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584504" y="3247195"/>
              <a:ext cx="696996" cy="66990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81757" y="3319227"/>
              <a:ext cx="882699" cy="89594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27494" y="3776141"/>
              <a:ext cx="676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STA 1</a:t>
              </a:r>
              <a:endParaRPr lang="en-US" sz="1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9297" y="3475699"/>
              <a:ext cx="547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 1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20" y="3580738"/>
              <a:ext cx="84042" cy="29414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13" y="3503158"/>
              <a:ext cx="294147" cy="294147"/>
            </a:xfrm>
            <a:prstGeom prst="rect">
              <a:avLst/>
            </a:prstGeom>
          </p:spPr>
        </p:pic>
        <p:sp>
          <p:nvSpPr>
            <p:cNvPr id="89" name="Oval 88"/>
            <p:cNvSpPr/>
            <p:nvPr/>
          </p:nvSpPr>
          <p:spPr>
            <a:xfrm>
              <a:off x="724450" y="3350874"/>
              <a:ext cx="639477" cy="60132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387355" y="3454122"/>
              <a:ext cx="666573" cy="673832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31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8037" y="4318563"/>
              <a:ext cx="1120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Times New Roman" charset="0"/>
                  <a:ea typeface="Times New Roman" charset="0"/>
                  <a:cs typeface="Times New Roman" charset="0"/>
                </a:rPr>
                <a:t>Reduced tx power</a:t>
              </a:r>
              <a:endParaRPr lang="en-US" sz="9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4" name="Straight Arrow Connector 93"/>
            <p:cNvCxnSpPr>
              <a:endCxn id="90" idx="3"/>
            </p:cNvCxnSpPr>
            <p:nvPr/>
          </p:nvCxnSpPr>
          <p:spPr>
            <a:xfrm flipV="1">
              <a:off x="1402915" y="4029274"/>
              <a:ext cx="82057" cy="308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Reuse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Spatial reuse aims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increase the capacity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in an area in which several devices share the medium.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58148" y="1563640"/>
            <a:ext cx="2242668" cy="2980350"/>
            <a:chOff x="2358148" y="1563640"/>
            <a:chExt cx="2242668" cy="2980350"/>
          </a:xfrm>
        </p:grpSpPr>
        <p:grpSp>
          <p:nvGrpSpPr>
            <p:cNvPr id="20" name="Group 19"/>
            <p:cNvGrpSpPr/>
            <p:nvPr/>
          </p:nvGrpSpPr>
          <p:grpSpPr>
            <a:xfrm>
              <a:off x="2413031" y="1563640"/>
              <a:ext cx="2101760" cy="2951465"/>
              <a:chOff x="2413031" y="1563640"/>
              <a:chExt cx="2101760" cy="29514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413032" y="1563640"/>
                <a:ext cx="2101759" cy="307777"/>
              </a:xfrm>
              <a:prstGeom prst="rect">
                <a:avLst/>
              </a:prstGeom>
              <a:solidFill>
                <a:srgbClr val="00B050">
                  <a:alpha val="12000"/>
                </a:srgb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CST adjustment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3031" y="1922817"/>
                <a:ext cx="2101759" cy="2592288"/>
              </a:xfrm>
              <a:prstGeom prst="rect">
                <a:avLst/>
              </a:prstGeom>
              <a:solidFill>
                <a:srgbClr val="00B050">
                  <a:alpha val="9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485198" y="1956150"/>
                <a:ext cx="2019167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Reduce the carrier sense area</a:t>
                </a:r>
              </a:p>
              <a:p>
                <a:pPr marL="237600" lvl="2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141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carrier sense area</a:t>
                </a:r>
              </a:p>
              <a:p>
                <a:pPr marL="238950" lvl="1" indent="-141750">
                  <a:buFont typeface="Arial" charset="0"/>
                  <a:buChar char="•"/>
                </a:pPr>
                <a:r>
                  <a:rPr lang="en-US" sz="1050" dirty="0">
                    <a:latin typeface="Times New Roman" charset="0"/>
                    <a:ea typeface="Times New Roman" charset="0"/>
                    <a:cs typeface="Times New Roman" charset="0"/>
                  </a:rPr>
                  <a:t>Allow farther transmissions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358148" y="3335981"/>
              <a:ext cx="2242668" cy="1208009"/>
              <a:chOff x="2358148" y="3335981"/>
              <a:chExt cx="2242668" cy="120800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485198" y="3335981"/>
                <a:ext cx="1922814" cy="875538"/>
                <a:chOff x="383312" y="3750208"/>
                <a:chExt cx="1922814" cy="875538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383312" y="3750208"/>
                  <a:ext cx="1922814" cy="875538"/>
                  <a:chOff x="379879" y="3354273"/>
                  <a:chExt cx="2482012" cy="1156887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379879" y="3354273"/>
                    <a:ext cx="2482012" cy="1156887"/>
                    <a:chOff x="379879" y="3210257"/>
                    <a:chExt cx="2482012" cy="1156887"/>
                  </a:xfrm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434588" y="3210257"/>
                      <a:ext cx="2427303" cy="1156887"/>
                      <a:chOff x="-275123" y="3417844"/>
                      <a:chExt cx="2427303" cy="1156887"/>
                    </a:xfrm>
                  </p:grpSpPr>
                  <p:grpSp>
                    <p:nvGrpSpPr>
                      <p:cNvPr id="40" name="Group 39"/>
                      <p:cNvGrpSpPr/>
                      <p:nvPr/>
                    </p:nvGrpSpPr>
                    <p:grpSpPr>
                      <a:xfrm>
                        <a:off x="-275123" y="3417844"/>
                        <a:ext cx="2427303" cy="1156887"/>
                        <a:chOff x="-275123" y="3417844"/>
                        <a:chExt cx="2427303" cy="1156887"/>
                      </a:xfrm>
                    </p:grpSpPr>
                    <p:sp>
                      <p:nvSpPr>
                        <p:cNvPr id="42" name="Oval 41"/>
                        <p:cNvSpPr/>
                        <p:nvPr/>
                      </p:nvSpPr>
                      <p:spPr>
                        <a:xfrm>
                          <a:off x="1008437" y="3417844"/>
                          <a:ext cx="1143743" cy="1143744"/>
                        </a:xfrm>
                        <a:prstGeom prst="ellipse">
                          <a:avLst/>
                        </a:prstGeom>
                        <a:solidFill>
                          <a:srgbClr val="00B050">
                            <a:alpha val="12000"/>
                          </a:srgbClr>
                        </a:solidFill>
                        <a:ln w="3175">
                          <a:solidFill>
                            <a:srgbClr val="00B05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3" name="Group 42"/>
                        <p:cNvGrpSpPr/>
                        <p:nvPr/>
                      </p:nvGrpSpPr>
                      <p:grpSpPr>
                        <a:xfrm>
                          <a:off x="-275123" y="3430987"/>
                          <a:ext cx="1480591" cy="1143744"/>
                          <a:chOff x="-419662" y="3752025"/>
                          <a:chExt cx="1480591" cy="1143744"/>
                        </a:xfrm>
                      </p:grpSpPr>
                      <p:sp>
                        <p:nvSpPr>
                          <p:cNvPr id="44" name="Oval 43"/>
                          <p:cNvSpPr/>
                          <p:nvPr/>
                        </p:nvSpPr>
                        <p:spPr>
                          <a:xfrm>
                            <a:off x="-419662" y="3752025"/>
                            <a:ext cx="1143744" cy="1143744"/>
                          </a:xfrm>
                          <a:prstGeom prst="ellipse">
                            <a:avLst/>
                          </a:prstGeom>
                          <a:solidFill>
                            <a:srgbClr val="0432FF">
                              <a:alpha val="18000"/>
                            </a:srgbClr>
                          </a:solidFill>
                          <a:ln w="3175">
                            <a:solidFill>
                              <a:srgbClr val="0432FF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" name="TextBox 44"/>
                          <p:cNvSpPr txBox="1"/>
                          <p:nvPr/>
                        </p:nvSpPr>
                        <p:spPr>
                          <a:xfrm>
                            <a:off x="219603" y="3793943"/>
                            <a:ext cx="841326" cy="40667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400" dirty="0" smtClean="0">
                                <a:solidFill>
                                  <a:srgbClr val="0432FF"/>
                                </a:solidFill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a:t>STA 1</a:t>
                            </a:r>
                            <a:endParaRPr lang="en-US" sz="140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41" name="Picture 40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6510" y="3838047"/>
                        <a:ext cx="375500" cy="3755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379879" y="3818210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432FF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432FF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569" y="354432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963394" y="3859295"/>
                      <a:ext cx="709820" cy="40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2</a:t>
                      </a:r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43031" y="3562420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Oval 30"/>
                  <p:cNvSpPr/>
                  <p:nvPr/>
                </p:nvSpPr>
                <p:spPr>
                  <a:xfrm>
                    <a:off x="1160543" y="3660287"/>
                    <a:ext cx="527588" cy="558001"/>
                  </a:xfrm>
                  <a:prstGeom prst="ellipse">
                    <a:avLst/>
                  </a:prstGeom>
                  <a:noFill/>
                  <a:ln w="3175">
                    <a:solidFill>
                      <a:srgbClr val="0432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/>
                <p:cNvSpPr/>
                <p:nvPr/>
              </p:nvSpPr>
              <p:spPr>
                <a:xfrm>
                  <a:off x="512734" y="3873860"/>
                  <a:ext cx="696997" cy="669905"/>
                </a:xfrm>
                <a:prstGeom prst="ellipse">
                  <a:avLst/>
                </a:prstGeom>
                <a:noFill/>
                <a:ln w="3175">
                  <a:solidFill>
                    <a:srgbClr val="0432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2358148" y="4174658"/>
                <a:ext cx="1290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Reduced CST to avoid AP2’s interference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7" name="Straight Arrow Connector 46"/>
              <p:cNvCxnSpPr>
                <a:endCxn id="31" idx="4"/>
              </p:cNvCxnSpPr>
              <p:nvPr/>
            </p:nvCxnSpPr>
            <p:spPr>
              <a:xfrm flipV="1">
                <a:off x="3194444" y="3989872"/>
                <a:ext cx="99895" cy="2725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951079" y="3432457"/>
                <a:ext cx="696997" cy="669905"/>
              </a:xfrm>
              <a:prstGeom prst="ellipse">
                <a:avLst/>
              </a:prstGeom>
              <a:noFill/>
              <a:ln w="3175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9981" y="4159361"/>
                <a:ext cx="1120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CST in which collisions occur</a:t>
                </a:r>
                <a:endParaRPr lang="en-US" sz="9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54" name="Straight Arrow Connector 53"/>
              <p:cNvCxnSpPr>
                <a:endCxn id="52" idx="5"/>
              </p:cNvCxnSpPr>
              <p:nvPr/>
            </p:nvCxnSpPr>
            <p:spPr>
              <a:xfrm flipH="1" flipV="1">
                <a:off x="3546003" y="4004257"/>
                <a:ext cx="211073" cy="222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871325" y="1563638"/>
            <a:ext cx="2316234" cy="2951467"/>
            <a:chOff x="6871325" y="1563638"/>
            <a:chExt cx="2316234" cy="2951467"/>
          </a:xfrm>
        </p:grpSpPr>
        <p:grpSp>
          <p:nvGrpSpPr>
            <p:cNvPr id="23" name="Group 22"/>
            <p:cNvGrpSpPr/>
            <p:nvPr/>
          </p:nvGrpSpPr>
          <p:grpSpPr>
            <a:xfrm>
              <a:off x="6934737" y="1563638"/>
              <a:ext cx="2134931" cy="2951467"/>
              <a:chOff x="6934737" y="1563638"/>
              <a:chExt cx="2134931" cy="295146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939349" y="1922817"/>
                <a:ext cx="2101759" cy="2592288"/>
              </a:xfrm>
              <a:prstGeom prst="rect">
                <a:avLst/>
              </a:prstGeom>
              <a:solidFill>
                <a:srgbClr val="0432FF">
                  <a:alpha val="16000"/>
                </a:srgbClr>
              </a:solidFill>
              <a:ln w="31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2000" algn="ctr"/>
                <a:endParaRPr lang="en-US" sz="8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934737" y="1563638"/>
                <a:ext cx="2101759" cy="307777"/>
              </a:xfrm>
              <a:prstGeom prst="rect">
                <a:avLst/>
              </a:prstGeom>
              <a:solidFill>
                <a:srgbClr val="0432FF">
                  <a:alpha val="14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Interference cancellation</a:t>
                </a:r>
                <a:endParaRPr 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965612" y="1956150"/>
                <a:ext cx="210405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Increase the number of parallel transmissions</a:t>
                </a:r>
              </a:p>
              <a:p>
                <a:pPr marL="213750" indent="-141750">
                  <a:buFont typeface="Arial" charset="0"/>
                  <a:buChar char="•"/>
                </a:pPr>
                <a:r>
                  <a:rPr lang="en-US" sz="1200" dirty="0">
                    <a:latin typeface="Times New Roman" charset="0"/>
                    <a:ea typeface="Times New Roman" charset="0"/>
                    <a:cs typeface="Times New Roman" charset="0"/>
                  </a:rPr>
                  <a:t>PHY overhead of training sequences</a:t>
                </a:r>
              </a:p>
              <a:p>
                <a:pPr marL="213750" indent="-141750">
                  <a:buFont typeface="Arial" charset="0"/>
                  <a:buChar char="•"/>
                </a:pPr>
                <a:endParaRPr 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957239" y="3717704"/>
                <a:ext cx="2099349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2000" algn="ctr"/>
                <a:r>
                  <a:rPr lang="en-US" sz="1100" i="1" dirty="0">
                    <a:latin typeface="Times New Roman" charset="0"/>
                    <a:ea typeface="Times New Roman" charset="0"/>
                    <a:cs typeface="Times New Roman" charset="0"/>
                  </a:rPr>
                  <a:t>Antennas 1 and 2 transmit simultaneously to antennas 3 and 4, respectively.</a:t>
                </a: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6871325" y="2814646"/>
              <a:ext cx="2316234" cy="837224"/>
              <a:chOff x="6876256" y="3440488"/>
              <a:chExt cx="2316234" cy="83722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6876256" y="3440488"/>
                <a:ext cx="2316234" cy="837224"/>
                <a:chOff x="6802785" y="3286764"/>
                <a:chExt cx="2316234" cy="837224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6802785" y="3286764"/>
                  <a:ext cx="2169405" cy="601620"/>
                  <a:chOff x="2193357" y="3269151"/>
                  <a:chExt cx="2169405" cy="601620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2193357" y="3269151"/>
                    <a:ext cx="2169405" cy="601620"/>
                    <a:chOff x="3164" y="3121947"/>
                    <a:chExt cx="2800317" cy="794946"/>
                  </a:xfrm>
                </p:grpSpPr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164" y="3591551"/>
                      <a:ext cx="1033600" cy="325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1</a:t>
                      </a:r>
                    </a:p>
                  </p:txBody>
                </p:sp>
                <p:pic>
                  <p:nvPicPr>
                    <p:cNvPr id="110" name="Picture 10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5062" y="3353774"/>
                      <a:ext cx="107285" cy="37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1794233" y="3121947"/>
                      <a:ext cx="1009248" cy="325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>
                          <a:solidFill>
                            <a:srgbClr val="00B05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Antenna 3</a:t>
                      </a:r>
                    </a:p>
                  </p:txBody>
                </p:sp>
                <p:pic>
                  <p:nvPicPr>
                    <p:cNvPr id="112" name="Picture 111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40590" y="3353517"/>
                      <a:ext cx="107285" cy="3755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03" name="Straight Arrow Connector 102"/>
                  <p:cNvCxnSpPr>
                    <a:stCxn id="121" idx="0"/>
                    <a:endCxn id="124" idx="0"/>
                  </p:cNvCxnSpPr>
                  <p:nvPr/>
                </p:nvCxnSpPr>
                <p:spPr>
                  <a:xfrm>
                    <a:off x="3008544" y="3596994"/>
                    <a:ext cx="741037" cy="0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432FF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6415" y="3614607"/>
                  <a:ext cx="83114" cy="284180"/>
                </a:xfrm>
                <a:prstGeom prst="rect">
                  <a:avLst/>
                </a:prstGeom>
              </p:spPr>
            </p:pic>
            <p:sp>
              <p:nvSpPr>
                <p:cNvPr id="122" name="TextBox 121"/>
                <p:cNvSpPr txBox="1"/>
                <p:nvPr/>
              </p:nvSpPr>
              <p:spPr>
                <a:xfrm>
                  <a:off x="7010167" y="3877767"/>
                  <a:ext cx="8007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432FF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2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8337155" y="3537255"/>
                  <a:ext cx="78186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solidFill>
                        <a:srgbClr val="00B05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Antenna 4</a:t>
                  </a:r>
                </a:p>
              </p:txBody>
            </p:sp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7452" y="3614607"/>
                  <a:ext cx="83114" cy="284180"/>
                </a:xfrm>
                <a:prstGeom prst="rect">
                  <a:avLst/>
                </a:prstGeom>
              </p:spPr>
            </p:pic>
          </p:grpSp>
          <p:cxnSp>
            <p:nvCxnSpPr>
              <p:cNvPr id="129" name="Straight Arrow Connector 128"/>
              <p:cNvCxnSpPr>
                <a:stCxn id="121" idx="0"/>
                <a:endCxn id="112" idx="0"/>
              </p:cNvCxnSpPr>
              <p:nvPr/>
            </p:nvCxnSpPr>
            <p:spPr>
              <a:xfrm flipV="1">
                <a:off x="7691443" y="3615742"/>
                <a:ext cx="572354" cy="152589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10" idx="0"/>
                <a:endCxn id="112" idx="0"/>
              </p:cNvCxnSpPr>
              <p:nvPr/>
            </p:nvCxnSpPr>
            <p:spPr>
              <a:xfrm flipV="1">
                <a:off x="7539043" y="3615742"/>
                <a:ext cx="724754" cy="1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110" idx="0"/>
                <a:endCxn id="124" idx="0"/>
              </p:cNvCxnSpPr>
              <p:nvPr/>
            </p:nvCxnSpPr>
            <p:spPr>
              <a:xfrm>
                <a:off x="7539043" y="3615936"/>
                <a:ext cx="893437" cy="1523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/>
          <p:cNvSpPr/>
          <p:nvPr/>
        </p:nvSpPr>
        <p:spPr>
          <a:xfrm>
            <a:off x="87725" y="1508974"/>
            <a:ext cx="4477807" cy="30963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fld id="{DAF489CC-3B7A-4DA5-A8C0-4984788D0EC5}" type="slidenum"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pPr/>
              <a:t>11</a:t>
            </a:fld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on TPC and CST Adjustment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Adjusting either the power or the sensitivity has direct effects on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of a WLAN, specially in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high-density scenarios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8793" y="3664644"/>
            <a:ext cx="4761910" cy="923330"/>
          </a:xfrm>
          <a:prstGeom prst="rect">
            <a:avLst/>
          </a:prstGeom>
          <a:solidFill>
            <a:srgbClr val="FFC6C5">
              <a:alpha val="59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Several trade-offs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>
                <a:latin typeface="Times New Roman" charset="0"/>
                <a:ea typeface="Times New Roman" charset="0"/>
                <a:cs typeface="Times New Roman" charset="0"/>
              </a:rPr>
              <a:t>Complex 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of learning the solution, not computing it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79662"/>
            <a:ext cx="8532440" cy="1493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1600" y="3273512"/>
            <a:ext cx="7470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*Adjusting CCA may indirectly affect to the energy consumption by requiring more/less power to be transmitted.</a:t>
            </a:r>
            <a:endParaRPr 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5760640" cy="1080120"/>
          </a:xfrm>
        </p:spPr>
        <p:txBody>
          <a:bodyPr/>
          <a:lstStyle/>
          <a:p>
            <a:r>
              <a:rPr lang="en-US" sz="4400" dirty="0"/>
              <a:t>Current SR Solutions for IEEE 802.11 WLANs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640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TPC &amp; CST Adjustment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31624" y="927492"/>
            <a:ext cx="4776880" cy="2737799"/>
            <a:chOff x="4259616" y="854548"/>
            <a:chExt cx="4776880" cy="2737799"/>
          </a:xfrm>
        </p:grpSpPr>
        <p:grpSp>
          <p:nvGrpSpPr>
            <p:cNvPr id="15" name="Group 14"/>
            <p:cNvGrpSpPr/>
            <p:nvPr/>
          </p:nvGrpSpPr>
          <p:grpSpPr>
            <a:xfrm>
              <a:off x="5467732" y="1899647"/>
              <a:ext cx="3451125" cy="504056"/>
              <a:chOff x="4891668" y="1856737"/>
              <a:chExt cx="3451125" cy="50405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91668" y="1856737"/>
                <a:ext cx="1557334" cy="504056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Communication based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659455" y="1856737"/>
                <a:ext cx="1683338" cy="504056"/>
              </a:xfrm>
              <a:prstGeom prst="rect">
                <a:avLst/>
              </a:prstGeom>
              <a:solidFill>
                <a:srgbClr val="FFC000">
                  <a:alpha val="31000"/>
                </a:srgbClr>
              </a:solidFill>
              <a:ln w="31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Local information based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259616" y="854548"/>
              <a:ext cx="4776880" cy="2737799"/>
              <a:chOff x="4097112" y="725784"/>
              <a:chExt cx="4776880" cy="2737799"/>
            </a:xfrm>
          </p:grpSpPr>
          <p:sp>
            <p:nvSpPr>
              <p:cNvPr id="20" name="Content Placeholder 1"/>
              <p:cNvSpPr txBox="1">
                <a:spLocks/>
              </p:cNvSpPr>
              <p:nvPr/>
            </p:nvSpPr>
            <p:spPr>
              <a:xfrm>
                <a:off x="5275589" y="2408666"/>
                <a:ext cx="1586973" cy="1054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IEEE 802.11k [21, 22]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Beaconing modification [23]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Multip</a:t>
                </a:r>
                <a:r>
                  <a:rPr lang="es-ES" sz="1200"/>
                  <a:t>le AP </a:t>
                </a:r>
                <a:r>
                  <a:rPr lang="en-US" sz="1200"/>
                  <a:t>[24, 25]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097112" y="725784"/>
                <a:ext cx="4776880" cy="2330954"/>
                <a:chOff x="4097112" y="685338"/>
                <a:chExt cx="4776880" cy="2330954"/>
              </a:xfrm>
            </p:grpSpPr>
            <p:sp>
              <p:nvSpPr>
                <p:cNvPr id="23" name="Content Placeholder 1"/>
                <p:cNvSpPr txBox="1">
                  <a:spLocks/>
                </p:cNvSpPr>
                <p:nvPr/>
              </p:nvSpPr>
              <p:spPr>
                <a:xfrm rot="5400000">
                  <a:off x="4242092" y="1585458"/>
                  <a:ext cx="467080" cy="757039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DSC </a:t>
                  </a:r>
                  <a:r>
                    <a:rPr lang="en-US" sz="1100"/>
                    <a:t>[18, 19, 20]</a:t>
                  </a:r>
                  <a:endParaRPr lang="en-US" sz="1400"/>
                </a:p>
              </p:txBody>
            </p:sp>
            <p:sp>
              <p:nvSpPr>
                <p:cNvPr id="24" name="Content Placeholder 1"/>
                <p:cNvSpPr txBox="1">
                  <a:spLocks/>
                </p:cNvSpPr>
                <p:nvPr/>
              </p:nvSpPr>
              <p:spPr>
                <a:xfrm>
                  <a:off x="7073015" y="2368220"/>
                  <a:ext cx="1800977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the Packet Error Rate (PER) [26]</a:t>
                  </a:r>
                </a:p>
                <a:p>
                  <a:pPr marL="162000">
                    <a:buClr>
                      <a:srgbClr val="FFC000"/>
                    </a:buClr>
                  </a:pPr>
                  <a:r>
                    <a:rPr lang="en-US" sz="1200"/>
                    <a:t>Based on experienced collisions [27]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89616" y="685338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CST adjustment</a:t>
                  </a:r>
                </a:p>
              </p:txBody>
            </p:sp>
            <p:sp>
              <p:nvSpPr>
                <p:cNvPr id="26" name="Left Brace 25"/>
                <p:cNvSpPr/>
                <p:nvPr/>
              </p:nvSpPr>
              <p:spPr>
                <a:xfrm rot="5400000">
                  <a:off x="6103611" y="-216297"/>
                  <a:ext cx="212170" cy="3534967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3382" y="927492"/>
            <a:ext cx="3834562" cy="3300442"/>
            <a:chOff x="233382" y="927492"/>
            <a:chExt cx="3834562" cy="3300442"/>
          </a:xfrm>
        </p:grpSpPr>
        <p:grpSp>
          <p:nvGrpSpPr>
            <p:cNvPr id="6" name="Group 5"/>
            <p:cNvGrpSpPr/>
            <p:nvPr/>
          </p:nvGrpSpPr>
          <p:grpSpPr>
            <a:xfrm>
              <a:off x="233382" y="927492"/>
              <a:ext cx="3834562" cy="3300442"/>
              <a:chOff x="70878" y="798728"/>
              <a:chExt cx="3834562" cy="3300442"/>
            </a:xfrm>
          </p:grpSpPr>
          <p:sp>
            <p:nvSpPr>
              <p:cNvPr id="22" name="Content Placeholder 1"/>
              <p:cNvSpPr txBox="1">
                <a:spLocks/>
              </p:cNvSpPr>
              <p:nvPr/>
            </p:nvSpPr>
            <p:spPr>
              <a:xfrm>
                <a:off x="2092736" y="2731018"/>
                <a:ext cx="1812704" cy="1368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50"/>
                  </a:buClr>
                </a:pPr>
                <a:r>
                  <a:rPr lang="en-US" sz="1200"/>
                  <a:t>Based on the RTS/CTS mechanism [12]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measurements [13, 14]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Channel characteristics inference [15]</a:t>
                </a:r>
              </a:p>
              <a:p>
                <a:pPr>
                  <a:buClr>
                    <a:srgbClr val="00B050"/>
                  </a:buClr>
                </a:pPr>
                <a:r>
                  <a:rPr lang="en-US" sz="1200"/>
                  <a:t>Clustering-based [16, 17]</a:t>
                </a: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70878" y="798728"/>
                <a:ext cx="3618537" cy="2280538"/>
                <a:chOff x="70878" y="758282"/>
                <a:chExt cx="3618537" cy="2280538"/>
              </a:xfrm>
            </p:grpSpPr>
            <p:sp>
              <p:nvSpPr>
                <p:cNvPr id="17" name="Content Placeholder 1"/>
                <p:cNvSpPr txBox="1">
                  <a:spLocks/>
                </p:cNvSpPr>
                <p:nvPr/>
              </p:nvSpPr>
              <p:spPr>
                <a:xfrm rot="5400000">
                  <a:off x="628034" y="1321801"/>
                  <a:ext cx="467080" cy="1430240"/>
                </a:xfrm>
                <a:prstGeom prst="rect">
                  <a:avLst/>
                </a:prstGeom>
                <a:solidFill>
                  <a:srgbClr val="00B0F0">
                    <a:alpha val="25000"/>
                  </a:srgbClr>
                </a:solidFill>
                <a:ln>
                  <a:solidFill>
                    <a:srgbClr val="0432FF"/>
                  </a:solidFill>
                </a:ln>
              </p:spPr>
              <p:txBody>
                <a:bodyPr vert="vert270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1800"/>
                    <a:t>Energy saving</a:t>
                  </a:r>
                </a:p>
              </p:txBody>
            </p:sp>
            <p:sp>
              <p:nvSpPr>
                <p:cNvPr id="19" name="Content Placeholder 1"/>
                <p:cNvSpPr txBox="1">
                  <a:spLocks/>
                </p:cNvSpPr>
                <p:nvPr/>
              </p:nvSpPr>
              <p:spPr>
                <a:xfrm>
                  <a:off x="70878" y="2390748"/>
                  <a:ext cx="1530306" cy="6480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7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Lucida Sans Unicode" pitchFamily="34" charset="0"/>
                    <a:buChar char="▶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540000" indent="-270000" algn="l" defTabSz="914400" rtl="0" eaLnBrk="1" latinLnBrk="0" hangingPunct="1">
                    <a:spcBef>
                      <a:spcPts val="384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81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108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–"/>
                    <a:defRPr sz="2000" kern="1200" baseline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1350000" indent="-270000" algn="l" defTabSz="914400" rtl="0" eaLnBrk="1" latinLnBrk="0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62000">
                    <a:buClr>
                      <a:srgbClr val="0432FF"/>
                    </a:buClr>
                  </a:pPr>
                  <a:r>
                    <a:rPr lang="en-US" sz="1200"/>
                    <a:t>Based on the RTS/CTS mechanism [7, 8, 9, 10, 11]</a:t>
                  </a:r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1241144" y="758282"/>
                  <a:ext cx="1440160" cy="655901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Power Adaptation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2125890" y="1803381"/>
                  <a:ext cx="1563525" cy="466799"/>
                </a:xfrm>
                <a:prstGeom prst="rect">
                  <a:avLst/>
                </a:prstGeom>
                <a:solidFill>
                  <a:srgbClr val="00B050">
                    <a:alpha val="31000"/>
                  </a:srgbClr>
                </a:solidFill>
                <a:ln w="31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Throughput enhancement</a:t>
                  </a:r>
                </a:p>
              </p:txBody>
            </p:sp>
          </p:grpSp>
        </p:grpSp>
        <p:sp>
          <p:nvSpPr>
            <p:cNvPr id="31" name="Left Brace 30"/>
            <p:cNvSpPr/>
            <p:nvPr/>
          </p:nvSpPr>
          <p:spPr>
            <a:xfrm rot="5400000">
              <a:off x="2017642" y="603227"/>
              <a:ext cx="212170" cy="2331043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82106" y="2439672"/>
            <a:ext cx="1456075" cy="1085743"/>
            <a:chOff x="3982106" y="2439672"/>
            <a:chExt cx="1456075" cy="1085743"/>
          </a:xfrm>
        </p:grpSpPr>
        <p:grpSp>
          <p:nvGrpSpPr>
            <p:cNvPr id="9" name="Group 8"/>
            <p:cNvGrpSpPr/>
            <p:nvPr/>
          </p:nvGrpSpPr>
          <p:grpSpPr>
            <a:xfrm>
              <a:off x="3982106" y="2837662"/>
              <a:ext cx="1456075" cy="687753"/>
              <a:chOff x="4167161" y="2977538"/>
              <a:chExt cx="1456075" cy="68775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31623" y="2977538"/>
                <a:ext cx="1178477" cy="6877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167161" y="2977538"/>
                <a:ext cx="145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Times New Roman" charset="0"/>
                    <a:ea typeface="Times New Roman" charset="0"/>
                    <a:cs typeface="Times New Roman" charset="0"/>
                  </a:rPr>
                  <a:t>Proposed for the IEEE 802.11ax amendment</a:t>
                </a:r>
              </a:p>
            </p:txBody>
          </p:sp>
        </p:grpSp>
        <p:cxnSp>
          <p:nvCxnSpPr>
            <p:cNvPr id="33" name="Straight Arrow Connector 32"/>
            <p:cNvCxnSpPr>
              <a:stCxn id="32" idx="0"/>
              <a:endCxn id="23" idx="3"/>
            </p:cNvCxnSpPr>
            <p:nvPr/>
          </p:nvCxnSpPr>
          <p:spPr>
            <a:xfrm flipH="1" flipV="1">
              <a:off x="4710144" y="2439672"/>
              <a:ext cx="25663" cy="397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9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Transmit Power and CST Relationship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19027" y="3507854"/>
            <a:ext cx="7841839" cy="1080120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maximum transmit power in a STA is constrained by the Power Detection (PD) level: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55" y="4016899"/>
            <a:ext cx="7614595" cy="3883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102653" y="3732381"/>
            <a:ext cx="1076468" cy="634717"/>
          </a:xfrm>
          <a:prstGeom prst="rect">
            <a:avLst/>
          </a:prstGeom>
          <a:solidFill>
            <a:srgbClr val="FF0000">
              <a:alpha val="35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23528" y="1046854"/>
            <a:ext cx="4028692" cy="19902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Naive principle: </a:t>
            </a:r>
            <a:r>
              <a:rPr lang="en-US" sz="1600" i="1" dirty="0"/>
              <a:t>“to shout, you need to listen more carefully”</a:t>
            </a:r>
          </a:p>
          <a:p>
            <a:endParaRPr lang="en-US" sz="1600" dirty="0"/>
          </a:p>
          <a:p>
            <a:r>
              <a:rPr lang="en-US" sz="1600" dirty="0"/>
              <a:t>The necessary transmit power can be computed according to the CCA</a:t>
            </a:r>
          </a:p>
          <a:p>
            <a:endParaRPr lang="en-US" sz="1600" dirty="0"/>
          </a:p>
          <a:p>
            <a:r>
              <a:rPr lang="en-US" sz="1600" dirty="0"/>
              <a:t>Previous work [28, 29, 30]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15" y="690478"/>
            <a:ext cx="3676164" cy="2706589"/>
          </a:xfrm>
          <a:prstGeom prst="rect">
            <a:avLst/>
          </a:prstGeom>
        </p:spPr>
      </p:pic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1995686"/>
            <a:ext cx="5904656" cy="1080120"/>
          </a:xfrm>
        </p:spPr>
        <p:txBody>
          <a:bodyPr/>
          <a:lstStyle/>
          <a:p>
            <a:r>
              <a:rPr lang="en-US" sz="4400" dirty="0"/>
              <a:t>Reinforcement Learning for enhancing SR</a:t>
            </a:r>
          </a:p>
        </p:txBody>
      </p:sp>
    </p:spTree>
    <p:extLst>
      <p:ext uri="{BB962C8B-B14F-4D97-AF65-F5344CB8AC3E}">
        <p14:creationId xmlns:p14="http://schemas.microsoft.com/office/powerpoint/2010/main" val="21240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saziconsulting.co.za/images/MachineLearning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3478"/>
            <a:ext cx="6264696" cy="44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075806"/>
            <a:ext cx="3384376" cy="1647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11760" y="1059582"/>
            <a:ext cx="4176464" cy="1440160"/>
          </a:xfrm>
          <a:solidFill>
            <a:schemeClr val="bg1"/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600"/>
              <a:t>WNs strongly interact with the environment</a:t>
            </a:r>
          </a:p>
          <a:p>
            <a:r>
              <a:rPr lang="en-US" sz="1600"/>
              <a:t>High variability</a:t>
            </a:r>
          </a:p>
          <a:p>
            <a:r>
              <a:rPr lang="en-US" sz="1600"/>
              <a:t>Modelling states can be extremely complex</a:t>
            </a:r>
          </a:p>
          <a:p>
            <a:r>
              <a:rPr lang="en-US" sz="1600"/>
              <a:t>Training a system may be infeasible and not practical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88" y="1518889"/>
            <a:ext cx="3577278" cy="14424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608" y="2776924"/>
            <a:ext cx="1533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dirty="0" err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An agent attempts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 a policy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given the observations it does. The goal is to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expected future cumulative reward.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368" y="1606592"/>
            <a:ext cx="3809730" cy="1179690"/>
            <a:chOff x="-29818" y="1625946"/>
            <a:chExt cx="3809730" cy="1179690"/>
          </a:xfrm>
        </p:grpSpPr>
        <p:grpSp>
          <p:nvGrpSpPr>
            <p:cNvPr id="19" name="Group 18"/>
            <p:cNvGrpSpPr/>
            <p:nvPr/>
          </p:nvGrpSpPr>
          <p:grpSpPr>
            <a:xfrm>
              <a:off x="-29818" y="1627015"/>
              <a:ext cx="3809730" cy="1169551"/>
              <a:chOff x="3077746" y="2219799"/>
              <a:chExt cx="3809730" cy="116955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77746" y="2393082"/>
                <a:ext cx="16493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   MDP formulation:</a:t>
                </a:r>
                <a:endParaRPr lang="en-US" sz="1400" dirty="0" err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356" y="2694171"/>
                <a:ext cx="1170090" cy="156592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917765" y="2219799"/>
                <a:ext cx="1969711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S: set of states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A: set of actions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sz="1400" baseline="-25000" dirty="0" err="1">
                    <a:latin typeface="Times New Roman" charset="0"/>
                    <a:ea typeface="Times New Roman" charset="0"/>
                    <a:cs typeface="Times New Roman" charset="0"/>
                  </a:rPr>
                  <a:t>a,s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: reward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T(s,a,s</a:t>
                </a:r>
                <a:r>
                  <a:rPr lang="es-E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’</a:t>
                </a:r>
                <a:r>
                  <a:rPr lang="en-US" sz="1400" dirty="0" err="1">
                    <a:latin typeface="Times New Roman" charset="0"/>
                    <a:ea typeface="Times New Roman" charset="0"/>
                    <a:cs typeface="Times New Roman" charset="0"/>
                  </a:rPr>
                  <a:t>): transition probability</a:t>
                </a:r>
              </a:p>
            </p:txBody>
          </p:sp>
        </p:grpSp>
        <p:sp>
          <p:nvSpPr>
            <p:cNvPr id="22" name="Left Brace 21"/>
            <p:cNvSpPr/>
            <p:nvPr/>
          </p:nvSpPr>
          <p:spPr>
            <a:xfrm>
              <a:off x="1570591" y="1625946"/>
              <a:ext cx="239610" cy="117969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646181" y="3171558"/>
            <a:ext cx="4395843" cy="1029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No supervisor (only reward signal)</a:t>
            </a:r>
          </a:p>
          <a:p>
            <a:r>
              <a:rPr lang="en-US" sz="1800"/>
              <a:t>Delayed feedback &amp; sequentiality</a:t>
            </a:r>
          </a:p>
          <a:p>
            <a:r>
              <a:rPr lang="en-US" sz="1800"/>
              <a:t>Actions affect the environment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52971" y="3352070"/>
            <a:ext cx="3350191" cy="64633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Times New Roman" charset="0"/>
                <a:ea typeface="Times New Roman" charset="0"/>
                <a:cs typeface="Times New Roman" charset="0"/>
              </a:rPr>
              <a:t>Examples: </a:t>
            </a:r>
          </a:p>
          <a:p>
            <a:pPr algn="ctr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Q-learning, SARSA, TD-learning</a:t>
            </a:r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19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Multi-Armed Bandits Problem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32040" y="1685868"/>
            <a:ext cx="3672408" cy="2759682"/>
          </a:xfrm>
        </p:spPr>
        <p:txBody>
          <a:bodyPr/>
          <a:lstStyle/>
          <a:p>
            <a:r>
              <a:rPr lang="en-US" sz="1600"/>
              <a:t>States-independent</a:t>
            </a:r>
          </a:p>
          <a:p>
            <a:r>
              <a:rPr lang="en-US" sz="1600"/>
              <a:t>Reward becomes regret</a:t>
            </a:r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Action-selection strategies to cope with hidden distributions (𝜺-greedy, EXP3, UCB</a:t>
            </a:r>
            <a:r>
              <a:rPr lang="mr-IN" sz="1600"/>
              <a:t>…</a:t>
            </a:r>
            <a:r>
              <a:rPr lang="es-ES" sz="1600"/>
              <a:t>)</a:t>
            </a:r>
            <a:endParaRPr lang="en-US" sz="1600"/>
          </a:p>
          <a:p>
            <a:r>
              <a:rPr lang="en-US" sz="1600"/>
              <a:t>Several variants (contextual, adversarial, stochastic, restless</a:t>
            </a:r>
            <a:r>
              <a:rPr lang="mr-IN" sz="1600"/>
              <a:t>…</a:t>
            </a:r>
            <a:r>
              <a:rPr lang="en-US" sz="1600"/>
              <a:t>)</a:t>
            </a:r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Frames the exploration/exploitation trade-off.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hidden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reward distributions must be learnt while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maximising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gains.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58270" y="2309540"/>
                <a:ext cx="2619948" cy="756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b="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s-ES" b="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s-ES" b="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b="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s-ES" b="0" i="1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mr-IN" b="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s-ES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b="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b="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b="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s-ES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70" y="2309540"/>
                <a:ext cx="2619948" cy="756169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14328"/>
            <a:ext cx="4097571" cy="22472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269255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[31]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Spatial Reuse in Wireless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Current SR Solutions for IEEE 802.11 WLANs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Reinforcement Learning for enhancing SR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Contributions &amp; Future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in WNs </a:t>
            </a:r>
            <a:r>
              <a:rPr lang="mr-IN" dirty="0" smtClean="0"/>
              <a:t>–</a:t>
            </a:r>
            <a:r>
              <a:rPr lang="en-US" dirty="0" smtClean="0"/>
              <a:t>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488" y="1707654"/>
            <a:ext cx="8748000" cy="2952328"/>
          </a:xfrm>
        </p:spPr>
        <p:txBody>
          <a:bodyPr/>
          <a:lstStyle/>
          <a:p>
            <a:r>
              <a:rPr lang="en-US"/>
              <a:t>Real-time Q-learning for DCA [32]</a:t>
            </a:r>
          </a:p>
          <a:p>
            <a:r>
              <a:rPr lang="en-US"/>
              <a:t>Q-learning for channel selection in mobile communications [33, 34]</a:t>
            </a:r>
          </a:p>
          <a:p>
            <a:r>
              <a:rPr lang="en-US"/>
              <a:t>MABs for channel selection in D2D communications [35]</a:t>
            </a:r>
          </a:p>
          <a:p>
            <a:r>
              <a:rPr lang="en-US"/>
              <a:t>MABs for channel allocation and TPC in D2D communications [36]</a:t>
            </a:r>
          </a:p>
          <a:p>
            <a:r>
              <a:rPr lang="en-US"/>
              <a:t>ANN for adjusting CST and transmit power [37]</a:t>
            </a:r>
          </a:p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There are 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few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papers applying RL to WNs. In addition, RL is “</a:t>
            </a:r>
            <a:r>
              <a:rPr lang="en-US" sz="20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heuristically</a:t>
            </a:r>
            <a:r>
              <a:rPr lang="en-US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” applied for very concrete scenarios (in general).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Decentralised Q-learning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2888" y="771550"/>
            <a:ext cx="5171200" cy="1761455"/>
          </a:xfrm>
        </p:spPr>
        <p:txBody>
          <a:bodyPr/>
          <a:lstStyle/>
          <a:p>
            <a:r>
              <a:rPr lang="en-US" sz="1800"/>
              <a:t>Work in [38]</a:t>
            </a:r>
          </a:p>
          <a:p>
            <a:r>
              <a:rPr lang="en-US" sz="1800"/>
              <a:t>Adversarial &amp; uncoordinated scenario</a:t>
            </a:r>
          </a:p>
          <a:p>
            <a:r>
              <a:rPr lang="en-US" sz="1800"/>
              <a:t>Agents use only local information</a:t>
            </a:r>
          </a:p>
          <a:p>
            <a:r>
              <a:rPr lang="en-US" sz="1800"/>
              <a:t>Stateless Q-learning to tune the transmit power and the frequency channel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0" y="2614077"/>
            <a:ext cx="2458338" cy="18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665687"/>
            <a:ext cx="2809306" cy="1896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533005"/>
            <a:ext cx="2744386" cy="20411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77134"/>
              </p:ext>
            </p:extLst>
          </p:nvPr>
        </p:nvGraphicFramePr>
        <p:xfrm>
          <a:off x="6330370" y="267494"/>
          <a:ext cx="217489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964"/>
                <a:gridCol w="724964"/>
                <a:gridCol w="724964"/>
              </a:tblGrid>
              <a:tr h="313843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TX Power (dBm)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  <a:tr h="19615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330370" y="1995686"/>
            <a:ext cx="2174892" cy="4663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22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Coordinated Approach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23528" y="922750"/>
            <a:ext cx="5579648" cy="873548"/>
          </a:xfrm>
        </p:spPr>
        <p:txBody>
          <a:bodyPr/>
          <a:lstStyle/>
          <a:p>
            <a:r>
              <a:rPr lang="es-ES"/>
              <a:t>The reward is shared</a:t>
            </a:r>
          </a:p>
          <a:p>
            <a:r>
              <a:rPr lang="es-ES"/>
              <a:t>Set to the proportional fairness: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4" y="2088229"/>
            <a:ext cx="3086057" cy="216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98188"/>
            <a:ext cx="2848102" cy="1993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1720" y="4282995"/>
            <a:ext cx="1691448" cy="36933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 Variability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8758" y="4282995"/>
            <a:ext cx="1691448" cy="3693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↓</a:t>
            </a:r>
            <a:r>
              <a:rPr lang="es-ES">
                <a:latin typeface="Times New Roman" charset="0"/>
                <a:ea typeface="Times New Roman" charset="0"/>
                <a:cs typeface="Times New Roman" charset="0"/>
              </a:rPr>
              <a:t> Fairness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9" y="1145078"/>
            <a:ext cx="1094358" cy="720509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4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Contributions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285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126" y="65929"/>
            <a:ext cx="8748000" cy="567000"/>
          </a:xfrm>
        </p:spPr>
        <p:txBody>
          <a:bodyPr/>
          <a:lstStyle/>
          <a:p>
            <a:r>
              <a:rPr lang="en-US"/>
              <a:t>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2002" y="1452218"/>
            <a:ext cx="3551977" cy="2888203"/>
            <a:chOff x="189937" y="1059582"/>
            <a:chExt cx="3551977" cy="2888203"/>
          </a:xfrm>
        </p:grpSpPr>
        <p:sp>
          <p:nvSpPr>
            <p:cNvPr id="106" name="Rectangle 105"/>
            <p:cNvSpPr/>
            <p:nvPr/>
          </p:nvSpPr>
          <p:spPr>
            <a:xfrm>
              <a:off x="422657" y="1059582"/>
              <a:ext cx="3314051" cy="523220"/>
            </a:xfrm>
            <a:prstGeom prst="rect">
              <a:avLst/>
            </a:prstGeom>
            <a:solidFill>
              <a:srgbClr val="FFC6C5">
                <a:alpha val="48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Understand challenges &amp; limitations in future WLANs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7863" y="1705667"/>
              <a:ext cx="3314051" cy="523220"/>
            </a:xfrm>
            <a:prstGeom prst="rect">
              <a:avLst/>
            </a:prstGeom>
            <a:solidFill>
              <a:srgbClr val="00B050">
                <a:alpha val="1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Study the practicality of using RL to enhance SR in WNs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7863" y="2347347"/>
              <a:ext cx="2091598" cy="738664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Design decentralised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27863" y="3208876"/>
              <a:ext cx="2091598" cy="738664"/>
            </a:xfrm>
            <a:prstGeom prst="rect">
              <a:avLst/>
            </a:prstGeom>
            <a:solidFill>
              <a:srgbClr val="0432FF">
                <a:alpha val="14000"/>
              </a:srgb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Provide centralised ML-based solutions for enhancing SR</a:t>
              </a:r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582897" y="2347347"/>
              <a:ext cx="1153811" cy="1600438"/>
            </a:xfrm>
            <a:prstGeom prst="rect">
              <a:avLst/>
            </a:prstGeom>
            <a:solidFill>
              <a:srgbClr val="FFC000">
                <a:alpha val="32000"/>
              </a:srgbClr>
            </a:solidFill>
            <a:ln>
              <a:solidFill>
                <a:srgbClr val="FFC000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Integrate these solutions with others, such as DCB</a:t>
              </a:r>
            </a:p>
            <a:p>
              <a:pPr algn="ctr"/>
              <a:endParaRPr lang="en-US" sz="1400" dirty="0" err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9938" y="1144470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89937" y="1791235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89937" y="2530435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89937" y="3399766"/>
              <a:ext cx="282088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381154" y="2965101"/>
              <a:ext cx="276613" cy="3646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</a:p>
          </p:txBody>
        </p:sp>
      </p:grp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759057" y="1291222"/>
            <a:ext cx="4142996" cy="741079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200" dirty="0"/>
              <a:t>A survey on spatial reuse in WNs</a:t>
            </a:r>
          </a:p>
          <a:p>
            <a:r>
              <a:rPr lang="es-ES" sz="1200" dirty="0"/>
              <a:t>Komondor’s versions 2.1 and 2.2 &amp; Technical report</a:t>
            </a:r>
          </a:p>
          <a:p>
            <a:r>
              <a:rPr lang="es-ES" sz="1200" dirty="0"/>
              <a:t>Publication resulting from CTMN framework collaboration</a:t>
            </a:r>
            <a:endParaRPr lang="en-US" sz="120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759057" y="2213814"/>
            <a:ext cx="4142996" cy="5159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sz="1200" dirty="0"/>
              <a:t>A survey on RL applied to Wireless Communications</a:t>
            </a:r>
          </a:p>
          <a:p>
            <a:pPr>
              <a:buClr>
                <a:srgbClr val="00B050"/>
              </a:buClr>
            </a:pPr>
            <a:r>
              <a:rPr lang="es-ES" sz="1200" dirty="0"/>
              <a:t>Publication of practical application of RL in WNs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759057" y="3804993"/>
            <a:ext cx="4142996" cy="276052"/>
          </a:xfrm>
          <a:prstGeom prst="rect">
            <a:avLst/>
          </a:prstGeom>
          <a:ln>
            <a:solidFill>
              <a:srgbClr val="0432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432FF"/>
              </a:buClr>
            </a:pPr>
            <a:r>
              <a:rPr lang="en-US" sz="1200" dirty="0"/>
              <a:t>Publication of centralised learning approaches in WNs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759058" y="2917948"/>
            <a:ext cx="4142995" cy="700485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 sz="1200"/>
              <a:t>Publication applying CTMN to decentralised learning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actions inference by WNs</a:t>
            </a:r>
          </a:p>
          <a:p>
            <a:pPr>
              <a:buClr>
                <a:srgbClr val="D9D700"/>
              </a:buClr>
            </a:pPr>
            <a:r>
              <a:rPr lang="en-US" sz="1200"/>
              <a:t>Publication of coordinated approaches in WNs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9565" y="1479419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9565" y="2289440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4759057" y="4267605"/>
            <a:ext cx="4142996" cy="27605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</a:pPr>
            <a:r>
              <a:rPr lang="en-US" sz="1200" dirty="0"/>
              <a:t>Publication of SR and DCB application in WNs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04242" y="3091996"/>
            <a:ext cx="281936" cy="364686"/>
          </a:xfrm>
          <a:prstGeom prst="rect">
            <a:avLst/>
          </a:prstGeom>
          <a:ln w="3175">
            <a:solidFill>
              <a:srgbClr val="D9D7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4242" y="3760676"/>
            <a:ext cx="305291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04243" y="4223288"/>
            <a:ext cx="276613" cy="364686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</p:txBody>
      </p:sp>
      <p:sp>
        <p:nvSpPr>
          <p:cNvPr id="5" name="Left Brace 4"/>
          <p:cNvSpPr/>
          <p:nvPr/>
        </p:nvSpPr>
        <p:spPr>
          <a:xfrm rot="5400000" flipV="1">
            <a:off x="2075526" y="-809717"/>
            <a:ext cx="359621" cy="3783405"/>
          </a:xfrm>
          <a:prstGeom prst="leftBrace">
            <a:avLst>
              <a:gd name="adj1" fmla="val 8333"/>
              <a:gd name="adj2" fmla="val 487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 flipV="1">
            <a:off x="6525438" y="-1249264"/>
            <a:ext cx="359621" cy="46624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1878" y="54594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Contributions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96136" y="54594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Expected Outputs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" grpId="0" animBg="1"/>
      <p:bldP spid="27" grpId="0" animBg="1"/>
      <p:bldP spid="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203598"/>
            <a:ext cx="8460678" cy="1102519"/>
          </a:xfrm>
        </p:spPr>
        <p:txBody>
          <a:bodyPr/>
          <a:lstStyle/>
          <a:p>
            <a:r>
              <a:rPr lang="en-US"/>
              <a:t>Reinforcement Learning to Enhance Spatial Reuse in Dense Wireless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[1] Littman, M., &amp; Boyan, J. (1993, July). A distributed reinforcement learning scheme for network routing. In </a:t>
            </a:r>
            <a:r>
              <a:rPr lang="en-US" sz="950" b="0" i="1">
                <a:effectLst/>
                <a:latin typeface="Times New Roman" charset="0"/>
                <a:ea typeface="Times New Roman" charset="0"/>
                <a:cs typeface="Times New Roman" charset="0"/>
              </a:rPr>
              <a:t>Proceedings of the international workshop on applications of neural networks to telecommunications</a:t>
            </a:r>
            <a:r>
              <a:rPr lang="en-US" sz="950" b="0" i="0">
                <a:effectLst/>
                <a:latin typeface="Times New Roman" charset="0"/>
                <a:ea typeface="Times New Roman" charset="0"/>
                <a:cs typeface="Times New Roman" charset="0"/>
              </a:rPr>
              <a:t> (pp. 45-51). Psychology Press.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Miozzo, M., Giupponi, L., Rossi, M., &amp; Dini, P. (2015, June). Distributed Q-learning for energy harvesting Heterogeneous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2006-2011).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Combes, R., Proutiere, A., Yun, D., Ok, J., &amp; Yi, Y. (2014, April). Optimal rate sampling in 802.11 systems.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INFOCOM, 2014 Proceedings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2760-2767).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Bojovic, B., Baldo, N., Nin-Guerrero, J., &amp; Dini, P. (2011, December). A supervised learning approach to cognitive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2011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1100-1105).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Bojovic, B., Baldo, N., &amp; Dini, P. (2012, January). A neural network based cognitive engine for IEEE 802.11 WLAN access point selection.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Consumer Communications and Networking Conference (CCNC), 2012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864-868).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Sobrinho, J. L., De Haan, R., &amp; Brazio, J. M. (2005, March). Why RTS-CTS is not your ideal wireless LAN multiple access protocol.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Conference, 2005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81-87).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Agarwal, S., Katz, R. H., Krishnamurthy, S. V., &amp; Dao, S. K. (2001, September). Distributed power control in ad-hoc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2001 12th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(Vol. 2, pp. F-F).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Karn, P. (1990, September). MACA-a new channel access method for packet radio.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ARRL/CRRL Amateur radio 9th computer networking conference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140, pp. 134-140).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Ebert, J. P., &amp; Wolisz, A. (2001). Combined tuning of RF power and medium access control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Mobile Networks and Applications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(5), 417-426.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Pursley, M. B., Russell, H. B., &amp; Wysocarski, J. S. (2000). Energy-efficient transmission and routing protocols for wireless multiple-hop networks and spread-spectrum radios.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EUROCOMM 2000. Information Systems for Enhanced Public Safety and Security. IEEE/AFCEA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Jung, E. S., &amp; Vaidya, N. H. (2002, September). A power control MAC protocol for ad 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8th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36-47).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Lei, X., &amp; Rhee, S. H. (2015). Performance enhancement of overlapping BSSs via dynamic transmit power control.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Chaves, F. S., Cavalcante, A. M., Almeida, E. P., Abinader, F. M., Vieira, R. D., Choudhury, S., &amp; Doppler, K. (2014, September). Adaptive transmit power for Wi-Fi dense deployments.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 (VTC Fall), 2014 IEEE 80th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Gandarillas, C., Martín-Engeños, C., Pombo, H. L., &amp; Marques, A. G. (2014, April). Dynamic transmit-power control for WiFi access points based on wireless link occupancy.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2014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1093-1098).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Oteri, O., La Sita, F., Yang, R., Ghosh, M., &amp; Olesen, R. (2015, December). Improved Spatial Reuse for Dense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2015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Tang, S., Yomo, H., Hasegawa, A., Shibata, T., &amp; Ohashi, M. (2014). Joint transmit power control and rate adaptation for wireless 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personal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74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(2), 469-486.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ElBatt, T. A., Krishnamurthy, S. V., Connors, D., &amp; Dao, S. (2000). Power management for throughput enhancement in wireless ad-hoc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Communications, 2000. ICC 2000. 2000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1506-1513).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IEEE P802.11ax/D1.0, November 2016, 191-192.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Afaqui, M. S., Garcia-Villegas, E., Lopez-Aguilera, E., &amp; Camps-Mur, D. (2016, May). Dynamic sensitivity control of access points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1-7). IEEE.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Afaqui, M. S., Garcia-Villegas, E., &amp; Lopez-Aguilera, E. (2016, April). Dynamic sensitivity control algorithm leveraging adaptive RTS/CTS for IEEE 802.11 ax.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Communications and Networking Conference (WCNC), 2016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Thorpe, C., Murphy, S., &amp; Murphy, L. (2009, October). IEEE802. 11k enabled adaptive physical carrier sense mechanism for wireless networks (K-APCS).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4th ACM workshop on Performance monitoring and measurement of heterogeneous wireless and wired networks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209-215).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Thorpe, C., Murphy, S., &amp; Murphy, L. (2011, May). IEEE802. 11k enabled adaptive carrier sense management mechanism (KAPCS2).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Integrated Network Management (IM), 2011 IFIP/IEEE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509-515).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[23] Afifi, W., Rantala, E. H., Tuomaala, E., Choudhury, S., &amp; Krunz, M. (2016, May). Throughput-fairness tradeoff evaluation for next-generation WLANs with adaptive clear channel assessment.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Communications (ICC), 2016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[24] Hua, Y., Zhang, Q., &amp; Niu, Z. (2009). A cooperative MAC protocol with virtual-antenna array support in a multi-AP WLAN system.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(9).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[25] Hua, Y., Zhang, Q., &amp; Niu, Z. (2009, November). Distributed physical carrier sensing adaptation scheme in cooperative MAP WLAN.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2009. GLOBECOM 2009.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[26] Zhu, J., Metzler, B., Guo, X., &amp; Liu, Y. (2006, April). Adaptive CSMA for Scalable Network Capacity in High-Density WLAN: A Hardware Prototyping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(III)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488" y="771550"/>
            <a:ext cx="838796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[27] Park, K. J., Hou, J. C., Basar, T., &amp; Kim, H. (2009). Noncooperative carrier sense game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[28] Mhatre, V. P., Papagiannaki, K., &amp; Baccelli, F. (2007, May). Interference mitigation through power control in high density 802.11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INFOCOM 2007. 26th IEEE International Conference on Computer Communications.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(pp. 535-543).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[29] Jamil, I., Cariou, L., &amp; Hélard, J. F. (2015, June). Preserving fairness in super dense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Communication Workshop (ICCW), 2015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2276-2281).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[30] Kim, T. S., Lim, H., &amp; Hou, J. C. (2006, September). Improving spatial reuse through tuning transmit power, carrier sense threshold, and data rate in multihop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12th annual international conference on Mobile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366-377). ACM.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[31] Cohen, J. D., McClure, S. M., &amp; Angela, J. Y. (2007). Should I stay or should I go? How the human brain manages the trade-off between exploitation and exploration.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Philosophical Transactions of the Royal Society of London B: Biological Sciences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362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(1481), 933-942.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32] Nie, J., &amp; Haykin, S. (1999). A Q-learning-based dynamic channel assignment technique for mobile communication systems.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48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(5), 1676-1687.</a:t>
            </a:r>
          </a:p>
          <a:p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[33] Li, H. (2009, October). Multi-agent Q-learning of channel selection in multi-user cognitive radio systems: A two by two case. In </a:t>
            </a:r>
            <a:r>
              <a:rPr lang="es-ES" sz="950" i="1">
                <a:latin typeface="Times New Roman" charset="0"/>
                <a:ea typeface="Times New Roman" charset="0"/>
                <a:cs typeface="Times New Roman" charset="0"/>
              </a:rPr>
              <a:t>Systems, Man and Cybernetics, 2009. SMC 2009. IEEE International Conference on</a:t>
            </a:r>
            <a:r>
              <a:rPr lang="es-ES" sz="950">
                <a:latin typeface="Times New Roman" charset="0"/>
                <a:ea typeface="Times New Roman" charset="0"/>
                <a:cs typeface="Times New Roman" charset="0"/>
              </a:rPr>
              <a:t> (pp. 1893-1898). IEEE.</a:t>
            </a:r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[34] Bennis, M., &amp; Niyato, D. (2010, December). A Q-learning based approach to interference avoidance in self-organized femtocell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GLOBECOM Workshops (GC Wkshps), 2010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706-710).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[35] Maghsudi, S., &amp; Stańczak, S. (2015). Channel selection for network-assisted D2D communication via no-regret bandit learning with calibrated forecasting.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14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1309-1322.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[36] Maghsudi, S., &amp; Stańczak, S. (2015). Joint channel selection and power control in infrastructureless wireless networks: A multiplayer multiarmed bandit framework.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Vehicular Technology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64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(10), 4565-4578.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[37] Jamil, I., Cariou, L., &amp; Hélard, J. F. (2016). Novel learning-based spatial reuse optimization in dense WLAN deployments.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EURASIP Journal on Wireless Communications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(1), 184.</a:t>
            </a:r>
          </a:p>
          <a:p>
            <a:endParaRPr lang="en-US" sz="1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30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Appendix A:</a:t>
            </a:r>
            <a:br>
              <a:rPr lang="en-US" sz="4400" dirty="0" smtClean="0"/>
            </a:br>
            <a:r>
              <a:rPr lang="en-US" sz="2800" dirty="0" smtClean="0"/>
              <a:t>Dynamic Channel Allocation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9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88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16488" y="1953581"/>
            <a:ext cx="3851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indent="-105750">
              <a:buFont typeface="Arial" charset="0"/>
              <a:buChar char="•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Shared by many technologies (802.11, 802.15, U-LTE</a:t>
            </a:r>
            <a:r>
              <a:rPr lang="mr-IN" sz="12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2.4 and 5 GHz bands</a:t>
            </a: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endParaRPr lang="es-E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5750" indent="-105750">
              <a:buFont typeface="Arial" charset="0"/>
              <a:buChar char="•"/>
            </a:pPr>
            <a:r>
              <a:rPr lang="es-ES" sz="1200" dirty="0">
                <a:latin typeface="Times New Roman" charset="0"/>
                <a:ea typeface="Times New Roman" charset="0"/>
                <a:cs typeface="Times New Roman" charset="0"/>
              </a:rPr>
              <a:t>Overlapping channels with co-channel interference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Channel Allocation (DCA)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DCA aims to properly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allocate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available frequency channels among the overlapping wireless devices. A proper DCA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relaxes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 SR problem.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3568480"/>
            <a:ext cx="3122789" cy="8311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6" y="2414395"/>
            <a:ext cx="3646364" cy="8493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44008" y="2067694"/>
            <a:ext cx="1461543" cy="2233536"/>
            <a:chOff x="1101092" y="1629719"/>
            <a:chExt cx="1938813" cy="2787220"/>
          </a:xfrm>
          <a:solidFill>
            <a:srgbClr val="FF0000">
              <a:alpha val="7000"/>
            </a:srgbClr>
          </a:solidFill>
        </p:grpSpPr>
        <p:grpSp>
          <p:nvGrpSpPr>
            <p:cNvPr id="21" name="Group 20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  <a:grpFill/>
          </p:grpSpPr>
          <p:grpSp>
            <p:nvGrpSpPr>
              <p:cNvPr id="23" name="Group 22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  <a:grpFill/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  <a:grpFill/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grpFill/>
                  <a:ln w="3175">
                    <a:solidFill>
                      <a:srgbClr val="FF00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  <a:grpFill/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  <a:grpFill/>
                  </p:grpSpPr>
                  <p:sp>
                    <p:nvSpPr>
                      <p:cNvPr id="41" name="Oval 40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grpFill/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  <a:grpFill/>
                    </p:grpSpPr>
                    <p:sp>
                      <p:nvSpPr>
                        <p:cNvPr id="43" name="Oval 42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grpFill/>
                        <a:ln w="3175">
                          <a:solidFill>
                            <a:srgbClr val="FF0000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44" name="TextBox 43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45" name="TextBox 44"/>
                        <p:cNvSpPr txBox="1"/>
                        <p:nvPr/>
                      </p:nvSpPr>
                      <p:spPr>
                        <a:xfrm>
                          <a:off x="1302672" y="3420826"/>
                          <a:ext cx="798935" cy="345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445400" y="3489819"/>
                <a:ext cx="827152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Oval 17"/>
            <p:cNvSpPr/>
            <p:nvPr/>
          </p:nvSpPr>
          <p:spPr>
            <a:xfrm>
              <a:off x="1609987" y="29249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1372853" y="3118452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2056158" y="1629719"/>
              <a:ext cx="899699" cy="885175"/>
            </a:xfrm>
            <a:prstGeom prst="ellipse">
              <a:avLst/>
            </a:prstGeom>
            <a:grp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76256" y="2067694"/>
            <a:ext cx="1461543" cy="2241631"/>
            <a:chOff x="1101092" y="1619617"/>
            <a:chExt cx="1938813" cy="2797322"/>
          </a:xfrm>
        </p:grpSpPr>
        <p:grpSp>
          <p:nvGrpSpPr>
            <p:cNvPr id="47" name="Group 46"/>
            <p:cNvGrpSpPr/>
            <p:nvPr/>
          </p:nvGrpSpPr>
          <p:grpSpPr>
            <a:xfrm>
              <a:off x="1101092" y="1707654"/>
              <a:ext cx="1938813" cy="2709285"/>
              <a:chOff x="1101092" y="1563638"/>
              <a:chExt cx="1938813" cy="270928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101092" y="1563638"/>
                <a:ext cx="1938813" cy="2709285"/>
                <a:chOff x="391381" y="1771225"/>
                <a:chExt cx="1938813" cy="270928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391381" y="1771225"/>
                  <a:ext cx="1938813" cy="2709285"/>
                  <a:chOff x="391381" y="1771225"/>
                  <a:chExt cx="1938813" cy="2709285"/>
                </a:xfrm>
              </p:grpSpPr>
              <p:sp>
                <p:nvSpPr>
                  <p:cNvPr id="62" name="Oval 61"/>
                  <p:cNvSpPr/>
                  <p:nvPr/>
                </p:nvSpPr>
                <p:spPr>
                  <a:xfrm>
                    <a:off x="963253" y="3336766"/>
                    <a:ext cx="1143744" cy="1143744"/>
                  </a:xfrm>
                  <a:prstGeom prst="ellipse">
                    <a:avLst/>
                  </a:prstGeom>
                  <a:solidFill>
                    <a:srgbClr val="00B050">
                      <a:alpha val="12000"/>
                    </a:srgbClr>
                  </a:solidFill>
                  <a:ln w="31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391381" y="1771225"/>
                    <a:ext cx="1938813" cy="1986862"/>
                    <a:chOff x="325383" y="1952918"/>
                    <a:chExt cx="1938813" cy="1986862"/>
                  </a:xfrm>
                </p:grpSpPr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325383" y="1952918"/>
                      <a:ext cx="1938813" cy="1986862"/>
                      <a:chOff x="191297" y="2222432"/>
                      <a:chExt cx="1938813" cy="1986862"/>
                    </a:xfrm>
                  </p:grpSpPr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588831" y="2222432"/>
                        <a:ext cx="1143744" cy="1143744"/>
                      </a:xfrm>
                      <a:prstGeom prst="ellipse">
                        <a:avLst/>
                      </a:prstGeom>
                      <a:solidFill>
                        <a:srgbClr val="FF0000">
                          <a:alpha val="16000"/>
                        </a:srgbClr>
                      </a:solidFill>
                      <a:ln w="3175">
                        <a:solidFill>
                          <a:srgbClr val="FF000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191297" y="2682731"/>
                        <a:ext cx="1938813" cy="1526563"/>
                        <a:chOff x="246842" y="2552562"/>
                        <a:chExt cx="1938813" cy="1526563"/>
                      </a:xfrm>
                    </p:grpSpPr>
                    <p:sp>
                      <p:nvSpPr>
                        <p:cNvPr id="68" name="Oval 6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solidFill>
                          <a:srgbClr val="0432FF">
                            <a:alpha val="18000"/>
                          </a:srgbClr>
                        </a:solidFill>
                        <a:ln w="3175">
                          <a:solidFill>
                            <a:srgbClr val="0432FF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69" name="TextBox 68"/>
                        <p:cNvSpPr txBox="1"/>
                        <p:nvPr/>
                      </p:nvSpPr>
                      <p:spPr>
                        <a:xfrm>
                          <a:off x="1420091" y="2552562"/>
                          <a:ext cx="765564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20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70" name="TextBox 69"/>
                        <p:cNvSpPr txBox="1"/>
                        <p:nvPr/>
                      </p:nvSpPr>
                      <p:spPr>
                        <a:xfrm>
                          <a:off x="1302670" y="3420826"/>
                          <a:ext cx="797310" cy="345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 smtClean="0">
                              <a:solidFill>
                                <a:srgbClr val="0432FF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200">
                            <a:solidFill>
                              <a:srgbClr val="0432FF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782216" y="2221206"/>
                      <a:ext cx="709820" cy="345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 1</a:t>
                      </a:r>
                    </a:p>
                  </p:txBody>
                </p:sp>
              </p:grpSp>
            </p:grp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223" y="2048241"/>
                  <a:ext cx="107286" cy="37550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509" y="3195328"/>
                  <a:ext cx="375500" cy="375500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728" y="1943211"/>
                  <a:ext cx="375500" cy="375500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9202" y="3212866"/>
                <a:ext cx="375500" cy="3755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445401" y="3489819"/>
                <a:ext cx="77905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 3</a:t>
                </a:r>
                <a:endParaRPr lang="en-US" sz="120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15616" y="2715766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432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2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432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101" y="2751649"/>
                <a:ext cx="107286" cy="37550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963395" y="3859294"/>
                <a:ext cx="709820" cy="34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AP 3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7847" y="3481342"/>
                <a:ext cx="107286" cy="375500"/>
              </a:xfrm>
              <a:prstGeom prst="rect">
                <a:avLst/>
              </a:prstGeom>
            </p:spPr>
          </p:pic>
        </p:grpSp>
        <p:sp>
          <p:nvSpPr>
            <p:cNvPr id="48" name="Oval 47"/>
            <p:cNvSpPr/>
            <p:nvPr/>
          </p:nvSpPr>
          <p:spPr>
            <a:xfrm>
              <a:off x="1622932" y="2889315"/>
              <a:ext cx="899699" cy="885175"/>
            </a:xfrm>
            <a:prstGeom prst="ellipse">
              <a:avLst/>
            </a:prstGeom>
            <a:noFill/>
            <a:ln w="31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Oval 48"/>
            <p:cNvSpPr/>
            <p:nvPr/>
          </p:nvSpPr>
          <p:spPr>
            <a:xfrm>
              <a:off x="1351791" y="3101481"/>
              <a:ext cx="899699" cy="885175"/>
            </a:xfrm>
            <a:prstGeom prst="ellipse">
              <a:avLst/>
            </a:prstGeom>
            <a:noFill/>
            <a:ln w="31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054532" y="1619617"/>
              <a:ext cx="899699" cy="8851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194997" y="4039459"/>
            <a:ext cx="1123911" cy="523542"/>
            <a:chOff x="6636465" y="4041265"/>
            <a:chExt cx="1123911" cy="523542"/>
          </a:xfrm>
        </p:grpSpPr>
        <p:sp>
          <p:nvSpPr>
            <p:cNvPr id="73" name="TextBox 72"/>
            <p:cNvSpPr txBox="1"/>
            <p:nvPr/>
          </p:nvSpPr>
          <p:spPr>
            <a:xfrm>
              <a:off x="6848446" y="4041265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1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6465" y="4062626"/>
              <a:ext cx="880843" cy="4850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48446" y="4182059"/>
              <a:ext cx="911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2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48446" y="4318586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Channel 3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12221" y="4150856"/>
              <a:ext cx="148630" cy="45719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712221" y="4282311"/>
              <a:ext cx="148630" cy="45719"/>
            </a:xfrm>
            <a:prstGeom prst="rect">
              <a:avLst/>
            </a:prstGeom>
            <a:solidFill>
              <a:srgbClr val="0432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2221" y="4413766"/>
              <a:ext cx="148630" cy="45719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16488" y="1535746"/>
            <a:ext cx="3707440" cy="364686"/>
          </a:xfrm>
          <a:prstGeom prst="rect">
            <a:avLst/>
          </a:prstGeom>
          <a:solidFill>
            <a:srgbClr val="0432FF">
              <a:alpha val="20000"/>
            </a:srgbClr>
          </a:solidFill>
          <a:ln w="31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Industrial, Scientific and Medical (ISM) band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242620" y="1536883"/>
            <a:ext cx="2089428" cy="363549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Smart channel allocation helps at reducing the interference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604208" y="1541114"/>
            <a:ext cx="2360280" cy="363549"/>
          </a:xfrm>
          <a:prstGeom prst="rect">
            <a:avLst/>
          </a:prstGeom>
          <a:solidFill>
            <a:srgbClr val="00B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number of parallel transmissions is notably increased</a:t>
            </a:r>
          </a:p>
        </p:txBody>
      </p:sp>
      <p:sp>
        <p:nvSpPr>
          <p:cNvPr id="7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1" grpId="0" animBg="1"/>
      <p:bldP spid="90" grpId="0" animBg="1"/>
      <p:bldP spid="9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 in DCA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9552" y="939173"/>
            <a:ext cx="8208912" cy="3776734"/>
            <a:chOff x="323528" y="722922"/>
            <a:chExt cx="8208912" cy="3776734"/>
          </a:xfrm>
        </p:grpSpPr>
        <p:sp>
          <p:nvSpPr>
            <p:cNvPr id="26" name="Content Placeholder 1"/>
            <p:cNvSpPr txBox="1">
              <a:spLocks/>
            </p:cNvSpPr>
            <p:nvPr/>
          </p:nvSpPr>
          <p:spPr>
            <a:xfrm>
              <a:off x="4788024" y="2193655"/>
              <a:ext cx="3744416" cy="23060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50"/>
                </a:buClr>
              </a:pPr>
              <a:r>
                <a:rPr lang="en-US" sz="1600"/>
                <a:t>Weighted colouring [8]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MinMax approach [9, 10, 11]</a:t>
              </a:r>
            </a:p>
            <a:p>
              <a:pPr>
                <a:buClr>
                  <a:srgbClr val="00B050"/>
                </a:buClr>
              </a:pPr>
              <a:r>
                <a:rPr lang="en-US" sz="1600"/>
                <a:t>Least congested channel search [12]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528" y="722922"/>
              <a:ext cx="7920880" cy="3211745"/>
              <a:chOff x="323528" y="682476"/>
              <a:chExt cx="7920880" cy="3211745"/>
            </a:xfrm>
          </p:grpSpPr>
          <p:sp>
            <p:nvSpPr>
              <p:cNvPr id="28" name="Content Placeholder 1"/>
              <p:cNvSpPr txBox="1">
                <a:spLocks/>
              </p:cNvSpPr>
              <p:nvPr/>
            </p:nvSpPr>
            <p:spPr>
              <a:xfrm rot="5400000">
                <a:off x="3078320" y="245446"/>
                <a:ext cx="467080" cy="1944216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>
                <a:solidFill>
                  <a:srgbClr val="0432FF"/>
                </a:solidFill>
              </a:ln>
            </p:spPr>
            <p:txBody>
              <a:bodyPr vert="vert270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/>
                  <a:t>Coordinated</a:t>
                </a:r>
              </a:p>
            </p:txBody>
          </p:sp>
          <p:sp>
            <p:nvSpPr>
              <p:cNvPr id="29" name="Content Placeholder 1"/>
              <p:cNvSpPr txBox="1">
                <a:spLocks/>
              </p:cNvSpPr>
              <p:nvPr/>
            </p:nvSpPr>
            <p:spPr>
              <a:xfrm>
                <a:off x="4788024" y="936010"/>
                <a:ext cx="3456384" cy="64807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7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Lucida Sans Unicode" pitchFamily="34" charset="0"/>
                  <a:buChar char="▶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1pPr>
                <a:lvl2pPr marL="540000" indent="-270000" algn="l" defTabSz="914400" rtl="0" eaLnBrk="1" latinLnBrk="0" hangingPunct="1">
                  <a:spcBef>
                    <a:spcPts val="384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2pPr>
                <a:lvl3pPr marL="81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3pPr>
                <a:lvl4pPr marL="108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–"/>
                  <a:defRPr sz="2000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4pPr>
                <a:lvl5pPr marL="1350000" indent="-270000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Graph Colouring [1, 2, 3, 4]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Priority-based [5]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Coverage-oriented [6]</a:t>
                </a:r>
              </a:p>
              <a:p>
                <a:pPr marL="162000">
                  <a:buClr>
                    <a:srgbClr val="0432FF"/>
                  </a:buClr>
                </a:pPr>
                <a:r>
                  <a:rPr lang="en-US" sz="1600"/>
                  <a:t>Measurement-based [7]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23528" y="1923678"/>
                <a:ext cx="1440160" cy="910910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Dynamic Channel Access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39752" y="3075806"/>
                <a:ext cx="1944216" cy="4667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Uncoordinated</a:t>
                </a:r>
              </a:p>
            </p:txBody>
          </p:sp>
          <p:sp>
            <p:nvSpPr>
              <p:cNvPr id="32" name="Left Brace 31"/>
              <p:cNvSpPr/>
              <p:nvPr/>
            </p:nvSpPr>
            <p:spPr>
              <a:xfrm>
                <a:off x="1933222" y="758282"/>
                <a:ext cx="212170" cy="2986691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Brace 32"/>
              <p:cNvSpPr/>
              <p:nvPr/>
            </p:nvSpPr>
            <p:spPr>
              <a:xfrm>
                <a:off x="4473036" y="2718197"/>
                <a:ext cx="212170" cy="1176024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Left Brace 33"/>
              <p:cNvSpPr/>
              <p:nvPr/>
            </p:nvSpPr>
            <p:spPr>
              <a:xfrm>
                <a:off x="4473036" y="682476"/>
                <a:ext cx="212170" cy="1155140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995686"/>
            <a:ext cx="4608512" cy="1080120"/>
          </a:xfrm>
        </p:spPr>
        <p:txBody>
          <a:bodyPr/>
          <a:lstStyle/>
          <a:p>
            <a:r>
              <a:rPr lang="en-US" sz="4000" dirty="0"/>
              <a:t>Appendix B:</a:t>
            </a:r>
            <a:br>
              <a:rPr lang="en-US" sz="4000" dirty="0"/>
            </a:br>
            <a:r>
              <a:rPr lang="en-US" sz="2800" dirty="0"/>
              <a:t>Ongoing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Ongoing work</a:t>
            </a:r>
            <a:br>
              <a:rPr lang="es-ES"/>
            </a:b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095554" y="743545"/>
            <a:ext cx="2912843" cy="3556398"/>
            <a:chOff x="3095554" y="743545"/>
            <a:chExt cx="2912843" cy="3556398"/>
          </a:xfrm>
        </p:grpSpPr>
        <p:sp>
          <p:nvSpPr>
            <p:cNvPr id="5" name="Rectangle 4"/>
            <p:cNvSpPr/>
            <p:nvPr/>
          </p:nvSpPr>
          <p:spPr>
            <a:xfrm>
              <a:off x="3117113" y="743545"/>
              <a:ext cx="2891284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7000"/>
              </a:schemeClr>
            </a:solidFill>
            <a:ln>
              <a:solidFill>
                <a:srgbClr val="043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IEEE 802.11ax Simulator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95554" y="1168315"/>
              <a:ext cx="2906854" cy="3131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Event-based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Built on top of COST [16]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Oriented to intelligent agents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Open source: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  <a:hlinkClick r:id="rId3"/>
                </a:rPr>
                <a:t>https://github.com/wn-upf/Komondor</a:t>
              </a: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Version 1 launched</a:t>
              </a:r>
            </a:p>
            <a:p>
              <a:pPr marL="0" lvl="1" algn="r"/>
              <a:endParaRPr lang="en-US" sz="11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0" lvl="1" algn="r"/>
              <a:endParaRPr lang="en-US" sz="105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114" y="1147607"/>
              <a:ext cx="2885294" cy="3152336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17612" y="743545"/>
            <a:ext cx="2885318" cy="3556397"/>
            <a:chOff x="6117612" y="743545"/>
            <a:chExt cx="2885318" cy="3556397"/>
          </a:xfrm>
        </p:grpSpPr>
        <p:sp>
          <p:nvSpPr>
            <p:cNvPr id="6" name="Rectangle 5"/>
            <p:cNvSpPr/>
            <p:nvPr/>
          </p:nvSpPr>
          <p:spPr>
            <a:xfrm>
              <a:off x="6117636" y="743545"/>
              <a:ext cx="2885294" cy="30777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latin typeface="Times New Roman" charset="0"/>
                  <a:ea typeface="Times New Roman" charset="0"/>
                  <a:cs typeface="Times New Roman" charset="0"/>
                </a:rPr>
                <a:t>Self-Managed Networks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7612" y="1189061"/>
              <a:ext cx="2846876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1: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selection based on a set of parameters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2: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AP knowledge base</a:t>
              </a:r>
            </a:p>
            <a:p>
              <a:pPr marL="171450" lvl="1" indent="-171450">
                <a:buFont typeface="Arial" charset="0"/>
                <a:buChar char="•"/>
              </a:pPr>
              <a:endParaRPr lang="en-US" sz="160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171450" lvl="1" indent="-171450">
                <a:buFont typeface="Arial" charset="0"/>
                <a:buChar char="•"/>
              </a:pPr>
              <a:r>
                <a:rPr lang="en-US" sz="1600" b="1">
                  <a:latin typeface="Times New Roman" charset="0"/>
                  <a:ea typeface="Times New Roman" charset="0"/>
                  <a:cs typeface="Times New Roman" charset="0"/>
                </a:rPr>
                <a:t>Project 3: 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handover through inter-AP communication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17636" y="1147607"/>
              <a:ext cx="2885294" cy="3152335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3674" y="744265"/>
            <a:ext cx="2917116" cy="3555677"/>
            <a:chOff x="103674" y="744265"/>
            <a:chExt cx="2917116" cy="355567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674" y="744265"/>
              <a:ext cx="2917116" cy="3555677"/>
              <a:chOff x="103674" y="744265"/>
              <a:chExt cx="2917116" cy="355567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6591" y="744265"/>
                <a:ext cx="2891283" cy="307777"/>
              </a:xfrm>
              <a:prstGeom prst="rect">
                <a:avLst/>
              </a:prstGeom>
              <a:solidFill>
                <a:srgbClr val="FF0000">
                  <a:alpha val="14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latin typeface="Times New Roman" charset="0"/>
                    <a:ea typeface="Times New Roman" charset="0"/>
                    <a:cs typeface="Times New Roman" charset="0"/>
                  </a:rPr>
                  <a:t>WNs Through Learning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3674" y="1191399"/>
                <a:ext cx="2917116" cy="310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Conference paper [13] accepted for presentation in PIMRC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Journal article [14] prepared for future submission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Expected collaboration with Barrachina [15]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Extension of [13, 14] under development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Collaboration agreement achieved with 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Universidad Aut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ó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noma Nacional de M</a:t>
                </a:r>
                <a:r>
                  <a:rPr lang="es-ES" sz="1400" i="1">
                    <a:latin typeface="Times New Roman" charset="0"/>
                    <a:ea typeface="Times New Roman" charset="0"/>
                    <a:cs typeface="Times New Roman" charset="0"/>
                  </a:rPr>
                  <a:t>é</a:t>
                </a:r>
                <a:r>
                  <a:rPr lang="en-US" sz="1400" i="1">
                    <a:latin typeface="Times New Roman" charset="0"/>
                    <a:ea typeface="Times New Roman" charset="0"/>
                    <a:cs typeface="Times New Roman" charset="0"/>
                  </a:rPr>
                  <a:t>xico </a:t>
                </a:r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(UNAM)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2558" y="1147607"/>
                <a:ext cx="2879350" cy="3152335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4376" y="2363651"/>
                <a:ext cx="2869723" cy="30777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latin typeface="Times New Roman" charset="0"/>
                    <a:ea typeface="Times New Roman" charset="0"/>
                    <a:cs typeface="Times New Roman" charset="0"/>
                  </a:rPr>
                  <a:t>Under development</a:t>
                </a: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24376" y="1147606"/>
              <a:ext cx="2877508" cy="307777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  <a:ea typeface="Times New Roman" charset="0"/>
                  <a:cs typeface="Times New Roman" charset="0"/>
                </a:rPr>
                <a:t>Work done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36" y="4240675"/>
            <a:ext cx="682746" cy="3472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12" y="4241035"/>
            <a:ext cx="766726" cy="325302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3035" b="15541"/>
          <a:stretch/>
        </p:blipFill>
        <p:spPr>
          <a:xfrm>
            <a:off x="8335649" y="4240675"/>
            <a:ext cx="695979" cy="37292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26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Appendix C:</a:t>
            </a:r>
            <a:br>
              <a:rPr lang="en-US" sz="4400" dirty="0"/>
            </a:br>
            <a:r>
              <a:rPr lang="en-US" sz="3200" dirty="0"/>
              <a:t>Analytical  Models &amp; Simulation 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Continous Time Markov Networks [17]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Bianchi’s model [18]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0" y="2661224"/>
            <a:ext cx="2227863" cy="8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79" y="1790690"/>
            <a:ext cx="3018145" cy="197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73" y="1640729"/>
            <a:ext cx="2485669" cy="2125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9872" y="3718398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Direct interference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5335" y="371321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charset="0"/>
                <a:ea typeface="Times New Roman" charset="0"/>
                <a:cs typeface="Times New Roman" charset="0"/>
              </a:rPr>
              <a:t>Additive interference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92" y="1913230"/>
            <a:ext cx="1746250" cy="50800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0561" y="3964387"/>
            <a:ext cx="1921559" cy="369492"/>
          </a:xfrm>
        </p:spPr>
        <p:txBody>
          <a:bodyPr/>
          <a:lstStyle/>
          <a:p>
            <a:pPr marL="0" indent="0">
              <a:buNone/>
            </a:pPr>
            <a:r>
              <a:rPr lang="es-ES"/>
              <a:t>[19, 20, 21, 22]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61149"/>
            <a:ext cx="1489987" cy="14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09" y="684431"/>
            <a:ext cx="2896978" cy="1656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97" y="2995056"/>
            <a:ext cx="2627784" cy="79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267227"/>
            <a:ext cx="3112240" cy="93145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[1] Hills, A. (2001). Large-scale wireless LAN design.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Communications Magazine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(11), 98-107.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[2] Mahonen, P., Riihijarvi, J., &amp; Petrova, M. (2004, September). Automatic channel allocation for small wireless local area networks using graph colouring algorithm approach.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2004. PIMRC 2004. 15th IEEE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536-539).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[3] Riihijarvi, J., Petrova, M., &amp; Mahonen, P. (2005, January). Frequency allocation for WLANs using graph colouring techniques.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On-demand Network Systems and Services, 2005. WONS 2005. Second Annual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216-222).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[4] Riihijarvi, J., Petrova, M., Mahonen, P., &amp; Barbosa, J. D. A. (2006, September). Performance evaluation of automatic channel assignment mechanism for IEEE 802.11 based on graph colouring.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Personal, Indoor and Mobile Radio Communications, 2006 IEEE 17th International Symposium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[5] Wertz, P., Sauter, M., Landstorfer, F. A., Wolfle, G., &amp; Hoppe, R. (2004, September). Automatic optimization algorithms for the planning of wireless local area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2004. VTC2004-Fall. 2004 IEEE 60th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4, pp. 3010-3014).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[6] Eisenblatter, A., Geerdes, H. F., &amp; Siomina, I. (2007, June). Integrated access point placement and channel assignment for wireless LANs in an indoor office environment.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World of Wireless, Mobile and Multimedia Networks, 2007. WoWMoM 2007. IEEE International Symposium on a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1-10). IEEE.[76]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[7] Chen, J. K., De Veciana, G., &amp; Rappaport, T. S. (2007, November). Improved measurement-based frequency allocation algorithms for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Global Telecommunications Conference, 2007. GLOBECOM'07. IEEE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(pp. 4790-4795).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[8] Mishra, A., Banerjee, S., &amp; Arbaugh, W. (2005). Weighted coloring based channel assignment for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ACM SIGMOBILE Mobile Computing and Communications Review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(3), 19-31.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[9] Leung, K. K., &amp; Kim, B. J. (2003, October). Frequency assignment for IEEE 802.11 wireless networks.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Vehicular Technology Conference, 2003. VTC 2003-Fall. 2003 IEEE 58th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3, pp. 1422-1426).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[10] Yu, M., Luo, H., &amp; Leung, K. K. (2006). A dynamic radio resource management technique for multiple APs in WLANs.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Transactions on Wireless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(7), 1910-1919.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[11] Yu, M., &amp; Luo, H. (2004, November). An adaptive radio resource management technique for APs in WLANs. In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Networks, 2004.(ICON 2004). Proceedings. 12th IEEE International Conference on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(Vol. 1, pp. 85-91). IEEE.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Achanta, M. (2004). </a:t>
            </a:r>
            <a:r>
              <a:rPr lang="it-IT" sz="950" i="1">
                <a:latin typeface="Times New Roman" charset="0"/>
                <a:ea typeface="Times New Roman" charset="0"/>
                <a:cs typeface="Times New Roman" charset="0"/>
              </a:rPr>
              <a:t>U.S. Patent Application No. 10/959,446</a:t>
            </a:r>
            <a:r>
              <a:rPr lang="it-IT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[13] Wilhelmi, F., Bellalta, B., Cano, C., &amp; Jonsson, A. (2017). Implications of Decentralized Q-learning Resource Allocation in Wireless Networks.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arXiv preprint arXiv:1705.10508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[14] Wilhelmi, F., Bellalta, B., Cano, C., Jonsson, A., Neu, G. &amp; Barrachina, S. (2017). Enhancing Spatial Reuse in Wireless Networks through Decentralised Multi-Armed Bandits: Possibilities, Challenges and Perils.</a:t>
            </a:r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38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References (II)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88" y="808782"/>
            <a:ext cx="8748000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[15] Barrachina, Sergio, Bellalta, Boris and Wilhelmi, Francesc (2017). Dynamic Spectrum Access in High-density WLANs.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[16] Chen, G., Branch, J., Pflug, M., Zhu, L., &amp; Szymanski, B. (2005). SENSE: a wireless sensor network simulator.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Advances in pervasive computing and networking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, 249-267. 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[17] Bellalta, Boris, et al. "Throughput analysis in CSMA/CA networks using continuous time Markov networks: a tutorial."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Wireless Networking for Moving Objects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International Publishing, 2014. 115-133.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[18] Bianchi, Giuseppe. "Performance analysis of the IEEE 802.11 distributed coordination function."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 18.3 (2000): 535-547.</a:t>
            </a:r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[19] NS-3: Network simulator 3 (2010). Carneiro, Gustavo, UTM Lab Meeting April.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[20] Issariyakul, Teerawat, and Ekram Hossain.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Introduction to network simulator NS2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Springer Science &amp; Business Media, 2011.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[21] Opnet technologies inc (2009). Modeler, OPNET.</a:t>
            </a:r>
          </a:p>
          <a:p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[22] Varga, András, and Rudolf Hornig. "An overview of the OMNeT++ simulation environment." </a:t>
            </a:r>
            <a:r>
              <a:rPr lang="en-US" sz="950" i="1">
                <a:latin typeface="Times New Roman" charset="0"/>
                <a:ea typeface="Times New Roman" charset="0"/>
                <a:cs typeface="Times New Roman" charset="0"/>
              </a:rPr>
              <a:t>Proceedings of the 1st international conference on Simulation tools and techniques for communications, networks and systems &amp; workshops</a:t>
            </a:r>
            <a:r>
              <a:rPr lang="en-US" sz="950">
                <a:latin typeface="Times New Roman" charset="0"/>
                <a:ea typeface="Times New Roman" charset="0"/>
                <a:cs typeface="Times New Roman" charset="0"/>
              </a:rPr>
              <a:t>. ICST (Institute for Computer Sciences, Social-Informatics and Telecommunications Engineering), 2008.</a:t>
            </a:r>
          </a:p>
          <a:p>
            <a:endParaRPr lang="en-US" sz="950">
              <a:solidFill>
                <a:srgbClr val="22222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9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Research Activity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7744" y="812956"/>
            <a:ext cx="5566074" cy="1165434"/>
            <a:chOff x="2267744" y="812956"/>
            <a:chExt cx="5566074" cy="1165434"/>
          </a:xfrm>
        </p:grpSpPr>
        <p:sp>
          <p:nvSpPr>
            <p:cNvPr id="14" name="Rectangle 13"/>
            <p:cNvSpPr/>
            <p:nvPr/>
          </p:nvSpPr>
          <p:spPr>
            <a:xfrm>
              <a:off x="2267744" y="812956"/>
              <a:ext cx="5566074" cy="116543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8181" y="1081449"/>
              <a:ext cx="46251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Improve performance and efficiency of Wireless Networks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3" y="2110442"/>
            <a:ext cx="5566075" cy="1174275"/>
            <a:chOff x="2267743" y="2110442"/>
            <a:chExt cx="5566075" cy="1174275"/>
          </a:xfrm>
        </p:grpSpPr>
        <p:sp>
          <p:nvSpPr>
            <p:cNvPr id="16" name="Rectangle 15"/>
            <p:cNvSpPr/>
            <p:nvPr/>
          </p:nvSpPr>
          <p:spPr>
            <a:xfrm>
              <a:off x="2267743" y="2110442"/>
              <a:ext cx="5566075" cy="1174275"/>
            </a:xfrm>
            <a:prstGeom prst="rect">
              <a:avLst/>
            </a:prstGeom>
            <a:noFill/>
            <a:ln w="31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0085" y="2409371"/>
              <a:ext cx="49613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IEEE 802.11 WLANs, more specifically in High-Efficiency (HE) WLANs </a:t>
              </a:r>
              <a:r>
                <a:rPr lang="mr-IN">
                  <a:latin typeface="Times New Roman" charset="0"/>
                  <a:ea typeface="Times New Roman" charset="0"/>
                  <a:cs typeface="Times New Roman" charset="0"/>
                </a:rPr>
                <a:t>–</a:t>
              </a:r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 IEEE 802.11ax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8651" y="3425128"/>
            <a:ext cx="5565167" cy="1184384"/>
            <a:chOff x="2268651" y="3425128"/>
            <a:chExt cx="5565167" cy="1184384"/>
          </a:xfrm>
        </p:grpSpPr>
        <p:sp>
          <p:nvSpPr>
            <p:cNvPr id="17" name="Rectangle 16"/>
            <p:cNvSpPr/>
            <p:nvPr/>
          </p:nvSpPr>
          <p:spPr>
            <a:xfrm>
              <a:off x="2268651" y="3425128"/>
              <a:ext cx="5565167" cy="1184384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6148" y="3659034"/>
              <a:ext cx="51438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Artificial Intelligence (AI),</a:t>
              </a:r>
            </a:p>
            <a:p>
              <a:pPr algn="ctr"/>
              <a:r>
                <a:rPr lang="es-ES">
                  <a:latin typeface="Times New Roman" charset="0"/>
                  <a:ea typeface="Times New Roman" charset="0"/>
                  <a:cs typeface="Times New Roman" charset="0"/>
                </a:rPr>
                <a:t>more precisely Reinforcement Learning (RL)</a:t>
              </a:r>
              <a:endParaRPr 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8" y="1195618"/>
            <a:ext cx="1290532" cy="400110"/>
          </a:xfrm>
          <a:prstGeom prst="rect">
            <a:avLst/>
          </a:prstGeom>
          <a:solidFill>
            <a:srgbClr val="FFC4BA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What?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7" y="2347816"/>
            <a:ext cx="1290531" cy="707886"/>
          </a:xfrm>
          <a:prstGeom prst="rect">
            <a:avLst/>
          </a:prstGeom>
          <a:solidFill>
            <a:srgbClr val="CEF6FF"/>
          </a:solidFill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 which context?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565" y="3694154"/>
            <a:ext cx="1290532" cy="646331"/>
          </a:xfrm>
          <a:prstGeom prst="rect">
            <a:avLst/>
          </a:prstGeom>
          <a:solidFill>
            <a:srgbClr val="D5F4C8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With which tools?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</a:t>
            </a:r>
            <a:r>
              <a:rPr lang="en-US" dirty="0" smtClean="0"/>
              <a:t>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Future WLAN deployments will be characterised by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 amount of devices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that will coexist (e.g. 1 user/m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). The TGax provides a set of dense scenarios.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16489" y="1868838"/>
            <a:ext cx="3419408" cy="1783032"/>
          </a:xfrm>
          <a:ln>
            <a:noFill/>
          </a:ln>
        </p:spPr>
        <p:txBody>
          <a:bodyPr/>
          <a:lstStyle/>
          <a:p>
            <a:r>
              <a:rPr lang="en-US" sz="1600" dirty="0"/>
              <a:t>Residential</a:t>
            </a:r>
          </a:p>
          <a:p>
            <a:r>
              <a:rPr lang="en-US" sz="1600" dirty="0"/>
              <a:t>Enterprise</a:t>
            </a:r>
          </a:p>
          <a:p>
            <a:r>
              <a:rPr lang="en-US" sz="1600" dirty="0"/>
              <a:t>Indoor small BSS</a:t>
            </a:r>
          </a:p>
          <a:p>
            <a:r>
              <a:rPr lang="en-US" sz="1600" dirty="0"/>
              <a:t>Outdoor large BSS</a:t>
            </a:r>
          </a:p>
          <a:p>
            <a:r>
              <a:rPr lang="en-US" sz="1600"/>
              <a:t>Residential + Outdoor large BSS</a:t>
            </a:r>
            <a:endParaRPr lang="en-US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 rot="5400000">
            <a:off x="1859606" y="-68635"/>
            <a:ext cx="288034" cy="3552580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Scenarios in IEEE 802.11ax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 rot="5400000">
            <a:off x="6144003" y="-656436"/>
            <a:ext cx="288032" cy="4728181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1800" dirty="0" smtClean="0"/>
              <a:t>Network Architectures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3928" y="2314225"/>
            <a:ext cx="1508468" cy="1841701"/>
            <a:chOff x="4139952" y="1923679"/>
            <a:chExt cx="1508468" cy="1841701"/>
          </a:xfrm>
        </p:grpSpPr>
        <p:sp>
          <p:nvSpPr>
            <p:cNvPr id="258" name="Rectangle 257"/>
            <p:cNvSpPr/>
            <p:nvPr/>
          </p:nvSpPr>
          <p:spPr>
            <a:xfrm>
              <a:off x="4139952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895887" y="2346706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91831" y="27067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98020" y="29710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30271" y="2717784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19447" y="210806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92080" y="200005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5"/>
              <a:endCxn id="2" idx="2"/>
            </p:cNvCxnSpPr>
            <p:nvPr/>
          </p:nvCxnSpPr>
          <p:spPr>
            <a:xfrm>
              <a:off x="4603835" y="2292455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" idx="3"/>
              <a:endCxn id="10" idx="6"/>
            </p:cNvCxnSpPr>
            <p:nvPr/>
          </p:nvCxnSpPr>
          <p:spPr>
            <a:xfrm flipH="1">
              <a:off x="4607855" y="2531094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" idx="4"/>
              <a:endCxn id="11" idx="0"/>
            </p:cNvCxnSpPr>
            <p:nvPr/>
          </p:nvCxnSpPr>
          <p:spPr>
            <a:xfrm>
              <a:off x="5003899" y="2562730"/>
              <a:ext cx="2133" cy="408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" idx="5"/>
              <a:endCxn id="12" idx="1"/>
            </p:cNvCxnSpPr>
            <p:nvPr/>
          </p:nvCxnSpPr>
          <p:spPr>
            <a:xfrm>
              <a:off x="5080275" y="2531094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" idx="7"/>
              <a:endCxn id="15" idx="3"/>
            </p:cNvCxnSpPr>
            <p:nvPr/>
          </p:nvCxnSpPr>
          <p:spPr>
            <a:xfrm flipV="1">
              <a:off x="5080275" y="2184443"/>
              <a:ext cx="243441" cy="193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Rectangle 263"/>
            <p:cNvSpPr/>
            <p:nvPr/>
          </p:nvSpPr>
          <p:spPr>
            <a:xfrm>
              <a:off x="413995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Coordinated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2978" y="2314224"/>
            <a:ext cx="1508468" cy="1841702"/>
            <a:chOff x="5759002" y="1923678"/>
            <a:chExt cx="1508468" cy="1841702"/>
          </a:xfrm>
        </p:grpSpPr>
        <p:sp>
          <p:nvSpPr>
            <p:cNvPr id="261" name="Rectangle 260"/>
            <p:cNvSpPr/>
            <p:nvPr/>
          </p:nvSpPr>
          <p:spPr>
            <a:xfrm>
              <a:off x="5759002" y="1923678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480063" y="2370469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76007" y="2730509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196" y="299477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814447" y="274154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003623" y="2131830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876256" y="202381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759002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Uncoordinated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3640" y="2314225"/>
            <a:ext cx="1508468" cy="1841701"/>
            <a:chOff x="7359664" y="1923679"/>
            <a:chExt cx="1508468" cy="1841701"/>
          </a:xfrm>
        </p:grpSpPr>
        <p:sp>
          <p:nvSpPr>
            <p:cNvPr id="263" name="Rectangle 262"/>
            <p:cNvSpPr/>
            <p:nvPr/>
          </p:nvSpPr>
          <p:spPr>
            <a:xfrm>
              <a:off x="7359664" y="1923679"/>
              <a:ext cx="1508468" cy="1359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8064239" y="2357237"/>
              <a:ext cx="216024" cy="21602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560183" y="2717277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8066372" y="298154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8398623" y="2728315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7587799" y="2118598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8460432" y="2010586"/>
              <a:ext cx="216024" cy="216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/>
            <p:cNvCxnSpPr>
              <a:endCxn id="247" idx="2"/>
            </p:cNvCxnSpPr>
            <p:nvPr/>
          </p:nvCxnSpPr>
          <p:spPr>
            <a:xfrm>
              <a:off x="7772187" y="2302986"/>
              <a:ext cx="292052" cy="162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47" idx="3"/>
            </p:cNvCxnSpPr>
            <p:nvPr/>
          </p:nvCxnSpPr>
          <p:spPr>
            <a:xfrm flipH="1">
              <a:off x="7776207" y="2541625"/>
              <a:ext cx="319668" cy="28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7" idx="5"/>
            </p:cNvCxnSpPr>
            <p:nvPr/>
          </p:nvCxnSpPr>
          <p:spPr>
            <a:xfrm>
              <a:off x="8248627" y="2541625"/>
              <a:ext cx="181632" cy="21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 266"/>
            <p:cNvSpPr/>
            <p:nvPr/>
          </p:nvSpPr>
          <p:spPr>
            <a:xfrm>
              <a:off x="7359664" y="3426826"/>
              <a:ext cx="15084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Mixed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5" y="3385323"/>
            <a:ext cx="2761906" cy="11921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31640" y="4609261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charset="0"/>
                <a:ea typeface="Times New Roman" charset="0"/>
                <a:cs typeface="Times New Roman" charset="0"/>
              </a:rPr>
              <a:t>Image retrieved from [19]</a:t>
            </a:r>
          </a:p>
        </p:txBody>
      </p:sp>
    </p:spTree>
    <p:extLst>
      <p:ext uri="{BB962C8B-B14F-4D97-AF65-F5344CB8AC3E}">
        <p14:creationId xmlns:p14="http://schemas.microsoft.com/office/powerpoint/2010/main" val="2676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Coexistence Issues in IEEE WLANs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Mainly produced by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coexistence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between devices operating at the same frequency band. Several mechanisms are provided in Time, Frequency and Space domains.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405300" y="2457349"/>
            <a:ext cx="3662644" cy="1698577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sz="1800" dirty="0"/>
              <a:t>Dense &amp; chaotic scenarios</a:t>
            </a:r>
          </a:p>
          <a:p>
            <a:r>
              <a:rPr lang="en-US" sz="1800" dirty="0"/>
              <a:t>Weaknesses in the current distributed mechanisms</a:t>
            </a:r>
          </a:p>
          <a:p>
            <a:r>
              <a:rPr lang="en-US" sz="1800" dirty="0"/>
              <a:t>High bandwidth requirements</a:t>
            </a:r>
          </a:p>
          <a:p>
            <a:r>
              <a:rPr lang="mr-IN" sz="1800" dirty="0"/>
              <a:t>…</a:t>
            </a:r>
            <a:endParaRPr lang="en-US" dirty="0" smtClean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 rot="5400000">
            <a:off x="2075962" y="397033"/>
            <a:ext cx="321320" cy="3662643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Root Causes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4480462" y="1563638"/>
            <a:ext cx="471107" cy="2964299"/>
          </a:xfrm>
          <a:prstGeom prst="rect">
            <a:avLst/>
          </a:prstGeom>
          <a:solidFill>
            <a:srgbClr val="FFC6C5"/>
          </a:solidFill>
          <a:ln>
            <a:solidFill>
              <a:srgbClr val="FF00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Potential Solutions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6635" y="1563639"/>
            <a:ext cx="388843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80827" y="2427735"/>
            <a:ext cx="3888432" cy="3385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6056" y="3645258"/>
            <a:ext cx="3543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Transmission Power Control (TPC)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Carrier Sense Threshold (CST) adjustment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Directional transmissions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Interference cancellation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76056" y="1909908"/>
            <a:ext cx="3543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Scheduling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Contention Window (CW) adaptation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76056" y="27577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Spectrum Access (DSA)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Dynamic Channel Bonding (DCB)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3313317"/>
            <a:ext cx="3888432" cy="338554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20" grpId="0" animBg="1"/>
      <p:bldP spid="11" grpId="0" animBg="1"/>
      <p:bldP spid="23" grpId="0" animBg="1"/>
      <p:bldP spid="24" grpId="0" animBg="1"/>
      <p:bldP spid="12" grpId="0"/>
      <p:bldP spid="25" grpId="0"/>
      <p:bldP spid="26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AI may satisfy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high-demanding requirements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next-generation scenarios. There is an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upward trend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 combining AI with Wireless Communications.</a:t>
            </a: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 rot="5400000">
            <a:off x="4414544" y="503248"/>
            <a:ext cx="467082" cy="260044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Solution’s Shape</a:t>
            </a: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341629" y="2097921"/>
            <a:ext cx="2606678" cy="242410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s-ES" dirty="0"/>
              <a:t>Observations-based learning process</a:t>
            </a:r>
          </a:p>
          <a:p>
            <a:pPr>
              <a:buClr>
                <a:srgbClr val="00B050"/>
              </a:buClr>
            </a:pPr>
            <a:r>
              <a:rPr lang="es-ES" dirty="0"/>
              <a:t>Optimal solution or an approximation</a:t>
            </a:r>
          </a:p>
          <a:p>
            <a:pPr>
              <a:buClr>
                <a:srgbClr val="00B050"/>
              </a:buClr>
            </a:pPr>
            <a:r>
              <a:rPr lang="es-ES" dirty="0"/>
              <a:t>Sensitive to modifications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099456" y="1574310"/>
            <a:ext cx="2632946" cy="2954423"/>
            <a:chOff x="6099456" y="1574310"/>
            <a:chExt cx="2632946" cy="2954423"/>
          </a:xfrm>
        </p:grpSpPr>
        <p:sp>
          <p:nvSpPr>
            <p:cNvPr id="25" name="Content Placeholder 1"/>
            <p:cNvSpPr txBox="1">
              <a:spLocks/>
            </p:cNvSpPr>
            <p:nvPr/>
          </p:nvSpPr>
          <p:spPr>
            <a:xfrm rot="5400000">
              <a:off x="7185202" y="494189"/>
              <a:ext cx="467080" cy="262732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2400" dirty="0" smtClean="0"/>
                <a:t>Previous Work</a:t>
              </a:r>
            </a:p>
          </p:txBody>
        </p:sp>
        <p:sp>
          <p:nvSpPr>
            <p:cNvPr id="29" name="Content Placeholder 1"/>
            <p:cNvSpPr txBox="1">
              <a:spLocks/>
            </p:cNvSpPr>
            <p:nvPr/>
          </p:nvSpPr>
          <p:spPr>
            <a:xfrm>
              <a:off x="6099456" y="2099378"/>
              <a:ext cx="278676" cy="917188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400" dirty="0" smtClean="0"/>
                <a:t>Q-learning</a:t>
              </a:r>
            </a:p>
          </p:txBody>
        </p:sp>
        <p:sp>
          <p:nvSpPr>
            <p:cNvPr id="30" name="Content Placeholder 1"/>
            <p:cNvSpPr txBox="1">
              <a:spLocks/>
            </p:cNvSpPr>
            <p:nvPr/>
          </p:nvSpPr>
          <p:spPr>
            <a:xfrm>
              <a:off x="6430757" y="2099378"/>
              <a:ext cx="2299428" cy="917188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Packet routing [1]</a:t>
              </a:r>
            </a:p>
            <a:p>
              <a:pPr>
                <a:buClr>
                  <a:srgbClr val="0432FF"/>
                </a:buClr>
              </a:pPr>
              <a:r>
                <a:rPr lang="en-US" sz="1500" dirty="0"/>
                <a:t>Energy harvesting [2]</a:t>
              </a:r>
              <a:endParaRPr lang="en-US" sz="1500" dirty="0" smtClean="0"/>
            </a:p>
          </p:txBody>
        </p:sp>
        <p:sp>
          <p:nvSpPr>
            <p:cNvPr id="31" name="Content Placeholder 1"/>
            <p:cNvSpPr txBox="1">
              <a:spLocks/>
            </p:cNvSpPr>
            <p:nvPr/>
          </p:nvSpPr>
          <p:spPr>
            <a:xfrm>
              <a:off x="6099456" y="3052570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MABs</a:t>
              </a:r>
            </a:p>
          </p:txBody>
        </p:sp>
        <p:sp>
          <p:nvSpPr>
            <p:cNvPr id="32" name="Content Placeholder 1"/>
            <p:cNvSpPr txBox="1">
              <a:spLocks/>
            </p:cNvSpPr>
            <p:nvPr/>
          </p:nvSpPr>
          <p:spPr>
            <a:xfrm>
              <a:off x="6425483" y="3052570"/>
              <a:ext cx="2304702" cy="720079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n-US" sz="1500" dirty="0"/>
                <a:t>Rate sampling [3]</a:t>
              </a:r>
            </a:p>
          </p:txBody>
        </p:sp>
        <p:sp>
          <p:nvSpPr>
            <p:cNvPr id="33" name="Content Placeholder 1"/>
            <p:cNvSpPr txBox="1">
              <a:spLocks/>
            </p:cNvSpPr>
            <p:nvPr/>
          </p:nvSpPr>
          <p:spPr>
            <a:xfrm>
              <a:off x="6099456" y="3808654"/>
              <a:ext cx="278676" cy="720079"/>
            </a:xfrm>
            <a:prstGeom prst="rect">
              <a:avLst/>
            </a:prstGeom>
            <a:solidFill>
              <a:srgbClr val="0432FF">
                <a:alpha val="12000"/>
              </a:srgbClr>
            </a:solidFill>
            <a:ln>
              <a:solidFill>
                <a:srgbClr val="0432FF"/>
              </a:solidFill>
            </a:ln>
          </p:spPr>
          <p:txBody>
            <a:bodyPr vert="vert270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Lucida Sans Unicode" pitchFamily="34" charset="0"/>
                <a:buNone/>
              </a:pPr>
              <a:r>
                <a:rPr lang="en-US" sz="1800" dirty="0" smtClean="0"/>
                <a:t>ANNs</a:t>
              </a:r>
            </a:p>
          </p:txBody>
        </p:sp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6420020" y="3809536"/>
              <a:ext cx="2310165" cy="71919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7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Lucida Sans Unicode" pitchFamily="34" charset="0"/>
                <a:buChar char="▶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540000" indent="-270000" algn="l" defTabSz="914400" rtl="0" eaLnBrk="1" latinLnBrk="0" hangingPunct="1">
                <a:spcBef>
                  <a:spcPts val="384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81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08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1350000" indent="-270000" algn="l" defTabSz="914400" rtl="0" eaLnBrk="1" latinLnBrk="0" hangingPunct="1">
                <a:spcBef>
                  <a:spcPct val="20000"/>
                </a:spcBef>
                <a:buClr>
                  <a:srgbClr val="FF0000"/>
                </a:buClr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432FF"/>
                </a:buClr>
              </a:pPr>
              <a:r>
                <a:rPr lang="es-ES" sz="1500" dirty="0"/>
                <a:t>AP selection [4, 5]</a:t>
              </a:r>
              <a:endParaRPr lang="en-US" sz="1500" dirty="0" smtClean="0"/>
            </a:p>
          </p:txBody>
        </p:sp>
      </p:grpSp>
      <p:sp>
        <p:nvSpPr>
          <p:cNvPr id="35" name="Content Placeholder 1"/>
          <p:cNvSpPr txBox="1">
            <a:spLocks/>
          </p:cNvSpPr>
          <p:nvPr/>
        </p:nvSpPr>
        <p:spPr>
          <a:xfrm>
            <a:off x="539551" y="2097921"/>
            <a:ext cx="2627322" cy="2424108"/>
          </a:xfrm>
          <a:prstGeom prst="rect">
            <a:avLst/>
          </a:prstGeom>
          <a:ln>
            <a:solidFill>
              <a:srgbClr val="D9D7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9D700"/>
              </a:buClr>
            </a:pPr>
            <a:r>
              <a:rPr lang="en-US"/>
              <a:t>Wireless channels are dynamic</a:t>
            </a:r>
          </a:p>
          <a:p>
            <a:pPr>
              <a:buClr>
                <a:srgbClr val="D9D700"/>
              </a:buClr>
            </a:pPr>
            <a:r>
              <a:rPr lang="en-US"/>
              <a:t>Wireless channels are shared</a:t>
            </a:r>
          </a:p>
          <a:p>
            <a:pPr>
              <a:buClr>
                <a:srgbClr val="D9D700"/>
              </a:buClr>
            </a:pPr>
            <a:r>
              <a:rPr lang="en-US"/>
              <a:t>Strict QoS in many apps</a:t>
            </a:r>
          </a:p>
        </p:txBody>
      </p:sp>
      <p:sp>
        <p:nvSpPr>
          <p:cNvPr id="36" name="Content Placeholder 1"/>
          <p:cNvSpPr txBox="1">
            <a:spLocks/>
          </p:cNvSpPr>
          <p:nvPr/>
        </p:nvSpPr>
        <p:spPr>
          <a:xfrm rot="5400000">
            <a:off x="1619672" y="489808"/>
            <a:ext cx="467080" cy="2627321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rgbClr val="D9D700"/>
            </a:solidFill>
          </a:ln>
        </p:spPr>
        <p:txBody>
          <a:bodyPr vert="vert270" lIns="91440" tIns="45720" rIns="91440" bIns="45720" rtlCol="0" anchor="ctr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Lucida Sans Unicode" pitchFamily="34" charset="0"/>
              <a:buChar char="▶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sz="2400" dirty="0" smtClean="0"/>
              <a:t>Challenges in SR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Spatial Reuse in Wireless Networks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67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DCF in IEEE 802.11 WLANs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488" y="731152"/>
            <a:ext cx="8748000" cy="639899"/>
          </a:xfrm>
          <a:prstGeom prst="rect">
            <a:avLst/>
          </a:prstGeom>
          <a:solidFill>
            <a:srgbClr val="FFE8CF"/>
          </a:solidFill>
          <a:ln>
            <a:solidFill>
              <a:srgbClr val="FF9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Distributed Coordination Function (DCF) orchestrates the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channel access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for IEEE 802.11 devices in a decentralised way. It uses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CSMA/CA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BEB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1" y="1707654"/>
            <a:ext cx="5914210" cy="23042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9517" y="1779662"/>
            <a:ext cx="2693013" cy="2734403"/>
            <a:chOff x="0" y="1864326"/>
            <a:chExt cx="2693013" cy="2734403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1864326"/>
              <a:ext cx="2693013" cy="2734403"/>
              <a:chOff x="-216024" y="1864326"/>
              <a:chExt cx="2693013" cy="273440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216024" y="1864326"/>
                <a:ext cx="2693013" cy="2734403"/>
                <a:chOff x="-216024" y="1864326"/>
                <a:chExt cx="2693013" cy="2734403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-216024" y="1864326"/>
                  <a:ext cx="2693013" cy="2734403"/>
                  <a:chOff x="-282022" y="2046019"/>
                  <a:chExt cx="2693013" cy="2734403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281997" y="2272792"/>
                    <a:ext cx="106066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STA1 listens to STA2</a:t>
                    </a:r>
                    <a:endParaRPr lang="en-US" sz="120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-282022" y="2046019"/>
                    <a:ext cx="2693013" cy="2734403"/>
                    <a:chOff x="-282022" y="2046019"/>
                    <a:chExt cx="2693013" cy="2734403"/>
                  </a:xfrm>
                </p:grpSpPr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-282022" y="4549590"/>
                      <a:ext cx="202000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i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*Conditioned to a fixed CST</a:t>
                      </a:r>
                      <a:endParaRPr lang="en-US" sz="900" i="1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325383" y="2046019"/>
                      <a:ext cx="2085608" cy="2038977"/>
                      <a:chOff x="191297" y="2315533"/>
                      <a:chExt cx="2085608" cy="2038977"/>
                    </a:xfrm>
                  </p:grpSpPr>
                  <p:grpSp>
                    <p:nvGrpSpPr>
                      <p:cNvPr id="7" name="Group 6"/>
                      <p:cNvGrpSpPr/>
                      <p:nvPr/>
                    </p:nvGrpSpPr>
                    <p:grpSpPr>
                      <a:xfrm>
                        <a:off x="191297" y="2960014"/>
                        <a:ext cx="2085608" cy="1394496"/>
                        <a:chOff x="246842" y="2829845"/>
                        <a:chExt cx="2085608" cy="1394496"/>
                      </a:xfrm>
                    </p:grpSpPr>
                    <p:sp>
                      <p:nvSpPr>
                        <p:cNvPr id="10" name="Oval 9"/>
                        <p:cNvSpPr/>
                        <p:nvPr/>
                      </p:nvSpPr>
                      <p:spPr>
                        <a:xfrm>
                          <a:off x="895115" y="2829845"/>
                          <a:ext cx="1437335" cy="1394496"/>
                        </a:xfrm>
                        <a:prstGeom prst="ellipse">
                          <a:avLst/>
                        </a:prstGeom>
                        <a:solidFill>
                          <a:srgbClr val="FFAEB3"/>
                        </a:solidFill>
                        <a:ln w="3175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Oval 7"/>
                        <p:cNvSpPr/>
                        <p:nvPr/>
                      </p:nvSpPr>
                      <p:spPr>
                        <a:xfrm>
                          <a:off x="246842" y="2935381"/>
                          <a:ext cx="1143744" cy="1143744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TextBox 11"/>
                        <p:cNvSpPr txBox="1"/>
                        <p:nvPr/>
                      </p:nvSpPr>
                      <p:spPr>
                        <a:xfrm>
                          <a:off x="250997" y="3612868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1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  <p:sp>
                      <p:nvSpPr>
                        <p:cNvPr id="14" name="TextBox 13"/>
                        <p:cNvSpPr txBox="1"/>
                        <p:nvPr/>
                      </p:nvSpPr>
                      <p:spPr>
                        <a:xfrm>
                          <a:off x="1260570" y="3630586"/>
                          <a:ext cx="70981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STA 2</a:t>
                          </a:r>
                          <a:endParaRPr lang="en-US" sz="140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Oval 22"/>
                      <p:cNvSpPr/>
                      <p:nvPr/>
                    </p:nvSpPr>
                    <p:spPr>
                      <a:xfrm>
                        <a:off x="588831" y="2315533"/>
                        <a:ext cx="1143744" cy="1143744"/>
                      </a:xfrm>
                      <a:prstGeom prst="ellipse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870230" y="2337708"/>
                      <a:ext cx="70981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</a:t>
                      </a:r>
                    </a:p>
                  </p:txBody>
                </p:sp>
              </p:grp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473554" y="2690500"/>
                    <a:ext cx="821236" cy="74534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Oval 26"/>
                <p:cNvSpPr/>
                <p:nvPr/>
              </p:nvSpPr>
              <p:spPr>
                <a:xfrm>
                  <a:off x="1186450" y="2647509"/>
                  <a:ext cx="1143744" cy="1143744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7144" y="2175893"/>
                <a:ext cx="107286" cy="3755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8067" y="2970173"/>
                <a:ext cx="375500" cy="3755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29" y="2985488"/>
                <a:ext cx="375500" cy="375500"/>
              </a:xfrm>
              <a:prstGeom prst="rect">
                <a:avLst/>
              </a:prstGeom>
            </p:spPr>
          </p:pic>
        </p:grpSp>
        <p:cxnSp>
          <p:nvCxnSpPr>
            <p:cNvPr id="28" name="Straight Connector 27"/>
            <p:cNvCxnSpPr/>
            <p:nvPr/>
          </p:nvCxnSpPr>
          <p:spPr>
            <a:xfrm>
              <a:off x="107504" y="4053828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7504" y="4184377"/>
              <a:ext cx="216024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2524" y="3930670"/>
              <a:ext cx="9085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Data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3505" y="4064509"/>
              <a:ext cx="12471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Times New Roman" charset="0"/>
                  <a:ea typeface="Times New Roman" charset="0"/>
                  <a:cs typeface="Times New Roman" charset="0"/>
                </a:rPr>
                <a:t>Carrier sense range</a:t>
              </a:r>
              <a:endParaRPr lang="en-US" sz="10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946" y="3960470"/>
              <a:ext cx="1331640" cy="2988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53919" y="4775166"/>
            <a:ext cx="443268" cy="144016"/>
          </a:xfrm>
        </p:spPr>
        <p:txBody>
          <a:bodyPr/>
          <a:lstStyle/>
          <a:p>
            <a:r>
              <a:rPr lang="nl-NL" sz="200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endParaRPr lang="nl-NL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os v4.0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</TotalTime>
  <Words>1898</Words>
  <Application>Microsoft Macintosh PowerPoint</Application>
  <PresentationFormat>On-screen Show (16:9)</PresentationFormat>
  <Paragraphs>471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Cambria Math</vt:lpstr>
      <vt:lpstr>Lucida Sans Unicode</vt:lpstr>
      <vt:lpstr>Times New Roman</vt:lpstr>
      <vt:lpstr>Verdana</vt:lpstr>
      <vt:lpstr>Arial</vt:lpstr>
      <vt:lpstr>Atos v4.0</vt:lpstr>
      <vt:lpstr>Reinforcement Learning to Enhance Spatial Reuse in Dense Wireless Networks</vt:lpstr>
      <vt:lpstr>Outline</vt:lpstr>
      <vt:lpstr>Motivation</vt:lpstr>
      <vt:lpstr>Main Research Activity</vt:lpstr>
      <vt:lpstr>Next-generation IEEE 802.11 WLANs</vt:lpstr>
      <vt:lpstr>Coexistence Issues in IEEE WLANs</vt:lpstr>
      <vt:lpstr>Moving towards Artificial Intelligence</vt:lpstr>
      <vt:lpstr>Spatial Reuse in Wireless Networks</vt:lpstr>
      <vt:lpstr>DCF in IEEE 802.11 WLANs</vt:lpstr>
      <vt:lpstr>DCF in IEEE 802.11 WLANs</vt:lpstr>
      <vt:lpstr>Spatial Reuse</vt:lpstr>
      <vt:lpstr>Effects on TPC and CST Adjustment</vt:lpstr>
      <vt:lpstr>Current SR Solutions for IEEE 802.11 WLANs</vt:lpstr>
      <vt:lpstr>Previous Work in TPC &amp; CST Adjustment</vt:lpstr>
      <vt:lpstr>Transmit Power and CST Relationship</vt:lpstr>
      <vt:lpstr>Reinforcement Learning for enhancing SR</vt:lpstr>
      <vt:lpstr>PowerPoint Presentation</vt:lpstr>
      <vt:lpstr>Reinforcement Learning</vt:lpstr>
      <vt:lpstr>The Multi-Armed Bandits Problem</vt:lpstr>
      <vt:lpstr>RL in WNs – Previous Work</vt:lpstr>
      <vt:lpstr>Decentralised Q-learning</vt:lpstr>
      <vt:lpstr>Coordinated Approach</vt:lpstr>
      <vt:lpstr>Contributions &amp; Future Work</vt:lpstr>
      <vt:lpstr>Research Activity</vt:lpstr>
      <vt:lpstr>Reinforcement Learning to Enhance Spatial Reuse in Dense Wireless Networks</vt:lpstr>
      <vt:lpstr>References (I)</vt:lpstr>
      <vt:lpstr>References (II)</vt:lpstr>
      <vt:lpstr>References (III)</vt:lpstr>
      <vt:lpstr>Appendix A: Dynamic Channel Allocation</vt:lpstr>
      <vt:lpstr>Dynamic Channel Allocation (DCA)</vt:lpstr>
      <vt:lpstr>Previous Work in DCA</vt:lpstr>
      <vt:lpstr>Appendix B: Ongoing Work</vt:lpstr>
      <vt:lpstr>Ongoing work </vt:lpstr>
      <vt:lpstr>Appendix C: Analytical  Models &amp; Simulation Tools</vt:lpstr>
      <vt:lpstr>Analytical Models</vt:lpstr>
      <vt:lpstr>Simulators</vt:lpstr>
      <vt:lpstr>Appendix References (I)</vt:lpstr>
      <vt:lpstr>Appendix References (II)</vt:lpstr>
    </vt:vector>
  </TitlesOfParts>
  <Company>Atos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Katoen, Ronald</dc:creator>
  <cp:lastModifiedBy>francesc wilhelmi roca</cp:lastModifiedBy>
  <cp:revision>624</cp:revision>
  <dcterms:created xsi:type="dcterms:W3CDTF">2016-04-04T15:49:24Z</dcterms:created>
  <dcterms:modified xsi:type="dcterms:W3CDTF">2017-09-05T10:10:51Z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Atos - For internal use</vt:lpwstr>
  </property>
  <property fmtid="{D5CDD505-2E9C-101B-9397-08002B2CF9AE}" pid="8" name="_AdHocReviewCycleID">
    <vt:i4>-1842009930</vt:i4>
  </property>
  <property fmtid="{D5CDD505-2E9C-101B-9397-08002B2CF9AE}" pid="9" name="_NewReviewCycle">
    <vt:lpwstr/>
  </property>
  <property fmtid="{D5CDD505-2E9C-101B-9397-08002B2CF9AE}" pid="10" name="_EmailSubject">
    <vt:lpwstr>Templates oficiales ofertas y presentaciones </vt:lpwstr>
  </property>
  <property fmtid="{D5CDD505-2E9C-101B-9397-08002B2CF9AE}" pid="11" name="_AuthorEmail">
    <vt:lpwstr>jose.lopezg@worldline.com</vt:lpwstr>
  </property>
  <property fmtid="{D5CDD505-2E9C-101B-9397-08002B2CF9AE}" pid="12" name="_AuthorEmailDisplayName">
    <vt:lpwstr>Lopez, Jose Maria</vt:lpwstr>
  </property>
</Properties>
</file>